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292" r:id="rId5"/>
    <p:sldId id="266" r:id="rId6"/>
    <p:sldId id="311" r:id="rId7"/>
    <p:sldId id="312" r:id="rId8"/>
    <p:sldId id="318" r:id="rId9"/>
    <p:sldId id="317" r:id="rId10"/>
    <p:sldId id="319" r:id="rId11"/>
    <p:sldId id="322" r:id="rId12"/>
    <p:sldId id="321" r:id="rId13"/>
    <p:sldId id="329" r:id="rId14"/>
    <p:sldId id="324" r:id="rId15"/>
    <p:sldId id="326" r:id="rId16"/>
    <p:sldId id="327" r:id="rId17"/>
    <p:sldId id="310" r:id="rId18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tags" Target="tags/tag40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9-29T09:48:25.851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EB8A-456A-403A-BD1A-1AA90D410E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724F-FDC1-4E04-90F6-681E452DCF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EB8A-456A-403A-BD1A-1AA90D410E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724F-FDC1-4E04-90F6-681E452DCF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EB8A-456A-403A-BD1A-1AA90D410E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724F-FDC1-4E04-90F6-681E452DCF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EB8A-456A-403A-BD1A-1AA90D410E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724F-FDC1-4E04-90F6-681E452DCF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EB8A-456A-403A-BD1A-1AA90D410E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724F-FDC1-4E04-90F6-681E452DCF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EB8A-456A-403A-BD1A-1AA90D410E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724F-FDC1-4E04-90F6-681E452DCF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EB8A-456A-403A-BD1A-1AA90D410E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724F-FDC1-4E04-90F6-681E452DCF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EB8A-456A-403A-BD1A-1AA90D410E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724F-FDC1-4E04-90F6-681E452DCF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EB8A-456A-403A-BD1A-1AA90D410E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724F-FDC1-4E04-90F6-681E452DCF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EB8A-456A-403A-BD1A-1AA90D410E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724F-FDC1-4E04-90F6-681E452DCF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EB8A-456A-403A-BD1A-1AA90D410E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3724F-FDC1-4E04-90F6-681E452DCF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CEB8A-456A-403A-BD1A-1AA90D410E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3724F-FDC1-4E04-90F6-681E452DCF2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hyperlink" Target="&#27494;&#27721;&#24066;&#31038;&#20250;&#20445;&#38556;&#21307;&#30103;&#36153;&#29992;&#30003;&#25253;&#34920;.xls" TargetMode="External"/><Relationship Id="rId1" Type="http://schemas.openxmlformats.org/officeDocument/2006/relationships/hyperlink" Target="&#27494;&#27721;&#24066;&#31038;&#20250;&#20445;&#38556;&#21307;&#30103;&#36153;&#29992;&#30003;&#25253;&#34920;%20.xls" TargetMode="Externa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hyperlink" Target="&#38750;&#36710;&#38505;&#32034;&#36180;&#30003;&#35831;&#20070;%20%20&#22635;&#20889;.doc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11.xml"/><Relationship Id="rId10" Type="http://schemas.openxmlformats.org/officeDocument/2006/relationships/image" Target="../media/image3.png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2" Type="http://schemas.openxmlformats.org/officeDocument/2006/relationships/comments" Target="../comments/comment1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20.xml"/><Relationship Id="rId1" Type="http://schemas.openxmlformats.org/officeDocument/2006/relationships/tags" Target="../tags/tag1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tags" Target="../tags/tag2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image" Target="../media/image3.png"/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0202008143834081430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4770" y="0"/>
            <a:ext cx="12256770" cy="6858000"/>
          </a:xfrm>
          <a:prstGeom prst="rect">
            <a:avLst/>
          </a:prstGeom>
        </p:spPr>
      </p:pic>
      <p:sp>
        <p:nvSpPr>
          <p:cNvPr id="6155" name="文本框 6154"/>
          <p:cNvSpPr txBox="1"/>
          <p:nvPr/>
        </p:nvSpPr>
        <p:spPr>
          <a:xfrm>
            <a:off x="1728788" y="1092200"/>
            <a:ext cx="8734425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R="0" algn="ctr" defTabSz="914400">
              <a:buClr>
                <a:srgbClr val="000000"/>
              </a:buClr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kern="1200" cap="none" spc="0" normalizeH="0" baseline="0" noProof="1" smtClean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</a:rPr>
              <a:t>大学生</a:t>
            </a:r>
            <a:r>
              <a:rPr lang="zh-CN" altLang="en-US" sz="4000" b="1" noProof="1" smtClean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</a:rPr>
              <a:t>医保现金报销</a:t>
            </a:r>
            <a:endParaRPr kumimoji="0" lang="zh-CN" altLang="en-US" sz="4000" b="1" kern="1200" cap="none" spc="0" normalizeH="0" baseline="0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marR="0" algn="ctr" defTabSz="914400">
              <a:buClr>
                <a:srgbClr val="000000"/>
              </a:buClr>
              <a:buSzTx/>
              <a:buFont typeface="Arial" panose="020B0604020202020204" pitchFamily="34" charset="0"/>
              <a:buNone/>
              <a:defRPr/>
            </a:pPr>
            <a:r>
              <a:rPr lang="zh-CN" altLang="en-US" sz="4000" b="1" noProof="1" smtClean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</a:rPr>
              <a:t>及商保赔付附报资料</a:t>
            </a:r>
            <a:endParaRPr kumimoji="0" lang="zh-CN" altLang="en-US" sz="4000" b="1" kern="1200" cap="none" spc="0" normalizeH="0" baseline="0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3076" name="文本框 1"/>
          <p:cNvSpPr txBox="1"/>
          <p:nvPr/>
        </p:nvSpPr>
        <p:spPr>
          <a:xfrm>
            <a:off x="2640013" y="5205413"/>
            <a:ext cx="720090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2800" dirty="0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大学生医保办</a:t>
            </a:r>
            <a:endParaRPr lang="zh-CN" altLang="en-US" sz="2800" dirty="0">
              <a:solidFill>
                <a:srgbClr val="0000C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altLang="zh-CN" sz="2800" dirty="0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2021</a:t>
            </a:r>
            <a:r>
              <a:rPr lang="zh-CN" altLang="en-US" sz="2800" dirty="0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z="2800" dirty="0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altLang="en-US" sz="2800" dirty="0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lang="en-US" altLang="zh-CN" sz="2800" dirty="0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29</a:t>
            </a:r>
            <a:r>
              <a:rPr lang="zh-CN" altLang="en-US" sz="2800" dirty="0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endParaRPr lang="zh-CN" altLang="en-US" sz="2800" dirty="0">
              <a:solidFill>
                <a:srgbClr val="0000C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6"/>
          <p:cNvSpPr>
            <a:spLocks noChangeArrowheads="1"/>
          </p:cNvSpPr>
          <p:nvPr/>
        </p:nvSpPr>
        <p:spPr bwMode="auto">
          <a:xfrm>
            <a:off x="1955800" y="1044575"/>
            <a:ext cx="7773670" cy="728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 eaLnBrk="0" hangingPunct="0"/>
            <a:r>
              <a:rPr lang="en-US" altLang="zh-CN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一、大学生医保附报</a:t>
            </a:r>
            <a:r>
              <a:rPr lang="zh-CN" altLang="en-US" sz="320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资料样表</a:t>
            </a:r>
            <a:endParaRPr lang="zh-CN" altLang="en-US" sz="32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43" name="Rectangle 17"/>
          <p:cNvSpPr>
            <a:spLocks noChangeArrowheads="1"/>
          </p:cNvSpPr>
          <p:nvPr/>
        </p:nvSpPr>
        <p:spPr bwMode="auto">
          <a:xfrm>
            <a:off x="2400301" y="3429000"/>
            <a:ext cx="7508875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0" hangingPunct="0">
              <a:lnSpc>
                <a:spcPct val="110000"/>
              </a:lnSpc>
            </a:pPr>
            <a:r>
              <a:rPr lang="zh-CN" altLang="en-US" sz="3200">
                <a:solidFill>
                  <a:srgbClr val="0000CC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t>  </a:t>
            </a:r>
            <a:endParaRPr lang="zh-CN" altLang="en-US">
              <a:solidFill>
                <a:srgbClr val="0000CC"/>
              </a:solidFill>
              <a:latin typeface="Arial" panose="020B0604020202020204" pitchFamily="34" charset="0"/>
              <a:ea typeface="华文中宋" panose="020106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5890"/>
            <a:ext cx="3955415" cy="891540"/>
          </a:xfrm>
          <a:prstGeom prst="rect">
            <a:avLst/>
          </a:prstGeom>
        </p:spPr>
      </p:pic>
      <p:pic>
        <p:nvPicPr>
          <p:cNvPr id="3" name="图片 2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021840" y="1260475"/>
            <a:ext cx="3140710" cy="4975860"/>
          </a:xfrm>
          <a:prstGeom prst="rect">
            <a:avLst/>
          </a:prstGeom>
        </p:spPr>
      </p:pic>
      <p:pic>
        <p:nvPicPr>
          <p:cNvPr id="5" name="图片 4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149465" y="1223010"/>
            <a:ext cx="3217545" cy="497649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578860" y="5922645"/>
            <a:ext cx="442087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>
                <a:solidFill>
                  <a:srgbClr val="FF0000"/>
                </a:solidFill>
              </a:rPr>
              <a:t>8-1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8-2</a:t>
            </a:r>
            <a:r>
              <a:rPr lang="en-US" altLang="zh-CN"/>
              <a:t>(</a:t>
            </a:r>
            <a:r>
              <a:rPr lang="zh-CN" altLang="en-US"/>
              <a:t>只填写红字部分，时间不填！）</a:t>
            </a:r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238250"/>
            <a:ext cx="4803140" cy="1106805"/>
          </a:xfrm>
        </p:spPr>
        <p:txBody>
          <a:bodyPr>
            <a:normAutofit/>
          </a:bodyPr>
          <a:p>
            <a:r>
              <a:rPr lang="en-US" altLang="zh-CN" sz="2800">
                <a:solidFill>
                  <a:srgbClr val="FF0000"/>
                </a:solidFill>
              </a:rPr>
              <a:t>8-3</a:t>
            </a:r>
            <a:r>
              <a:rPr lang="zh-CN" altLang="en-US" sz="2800"/>
              <a:t>《武汉市医疗生育保险待遇申请记录单》填写样表。</a:t>
            </a:r>
            <a:endParaRPr lang="zh-CN" altLang="en-US" sz="28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27140" y="1006475"/>
            <a:ext cx="5097780" cy="512699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6"/>
          <p:cNvSpPr>
            <a:spLocks noChangeArrowheads="1"/>
          </p:cNvSpPr>
          <p:nvPr/>
        </p:nvSpPr>
        <p:spPr bwMode="auto">
          <a:xfrm>
            <a:off x="1955800" y="1044575"/>
            <a:ext cx="7773670" cy="728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  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一、大学生医保附报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资料样表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0243" name="Rectangle 17"/>
          <p:cNvSpPr>
            <a:spLocks noChangeArrowheads="1"/>
          </p:cNvSpPr>
          <p:nvPr/>
        </p:nvSpPr>
        <p:spPr bwMode="auto">
          <a:xfrm>
            <a:off x="2400301" y="3429000"/>
            <a:ext cx="7508875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just" defTabSz="914400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华文中宋" panose="02010600040101010101" pitchFamily="2" charset="-122"/>
                <a:cs typeface="+mn-cs"/>
              </a:rPr>
              <a:t>  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29962" y="1626577"/>
            <a:ext cx="9354037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《武汉市医疗生育保险待遇申请记录单》</a:t>
            </a:r>
            <a:r>
              <a:rPr lang="zh-CN" altLang="en-US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、《</a:t>
            </a:r>
            <a:r>
              <a:rPr lang="zh-CN" altLang="en-US" noProof="0" dirty="0">
                <a:ln>
                  <a:noFill/>
                </a:ln>
                <a:effectLst/>
                <a:uLnTx/>
                <a:uFillTx/>
                <a:latin typeface="等线"/>
                <a:ea typeface="等线" panose="02010600030101010101" pitchFamily="2" charset="-122"/>
                <a:sym typeface="+mn-ea"/>
              </a:rPr>
              <a:t>参保人员转院就医审批意见单》、《情况说明》</a:t>
            </a:r>
            <a:r>
              <a:rPr lang="zh-CN" altLang="en-US" dirty="0"/>
              <a:t>可在校医院网站首页的“相关下载”中下载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zh-CN" altLang="en-US" dirty="0" smtClean="0">
                <a:hlinkClick r:id="rId1" action="ppaction://hlinkfile"/>
              </a:rPr>
              <a:t> </a:t>
            </a:r>
            <a:endParaRPr lang="en-US" altLang="zh-CN" dirty="0" smtClean="0"/>
          </a:p>
          <a:p>
            <a:endParaRPr lang="zh-CN" alt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pc="15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9-1 </a:t>
            </a:r>
            <a:r>
              <a:rPr lang="en-US" altLang="zh-CN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《武汉市医疗生育保险待遇申请记录单》</a:t>
            </a:r>
            <a:r>
              <a:rPr kumimoji="0" lang="en-US" altLang="zh-CN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  <a:hlinkClick r:id="rId2" action="ppaction://hlinkfile"/>
              </a:rPr>
              <a:t>xls</a:t>
            </a:r>
            <a:endParaRPr kumimoji="0" lang="en-US" altLang="zh-CN" sz="1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>
                <a:solidFill>
                  <a:srgbClr val="FF0000"/>
                </a:solidFill>
                <a:latin typeface="等线"/>
                <a:ea typeface="等线" panose="02010600030101010101" pitchFamily="2" charset="-122"/>
              </a:rPr>
              <a:t>打勾项请务必填写清晰</a:t>
            </a:r>
            <a:endParaRPr lang="en-US" altLang="zh-CN" dirty="0" smtClean="0">
              <a:solidFill>
                <a:srgbClr val="FF0000"/>
              </a:solidFill>
              <a:latin typeface="等线"/>
              <a:ea typeface="等线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dirty="0" smtClean="0">
              <a:solidFill>
                <a:srgbClr val="FF0000"/>
              </a:solidFill>
              <a:latin typeface="等线"/>
              <a:ea typeface="等线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9-2 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《参保人员转院就医审批意见单》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9-3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 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《情况说明》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517744" y="3012634"/>
            <a:ext cx="2057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3600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890"/>
            <a:ext cx="3955415" cy="89154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6"/>
          <p:cNvSpPr>
            <a:spLocks noChangeArrowheads="1"/>
          </p:cNvSpPr>
          <p:nvPr/>
        </p:nvSpPr>
        <p:spPr bwMode="auto">
          <a:xfrm>
            <a:off x="1955800" y="851535"/>
            <a:ext cx="7773670" cy="728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 eaLnBrk="0" hangingPunct="0"/>
            <a:r>
              <a:rPr lang="en-US" altLang="zh-CN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二</a:t>
            </a:r>
            <a:r>
              <a:rPr lang="zh-CN" altLang="en-US" sz="320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、大学生商保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附报资料</a:t>
            </a:r>
            <a:endParaRPr lang="zh-CN" altLang="en-US" sz="32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43" name="Rectangle 17"/>
          <p:cNvSpPr>
            <a:spLocks noChangeArrowheads="1"/>
          </p:cNvSpPr>
          <p:nvPr/>
        </p:nvSpPr>
        <p:spPr bwMode="auto">
          <a:xfrm>
            <a:off x="2400301" y="3429000"/>
            <a:ext cx="7508875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0" hangingPunct="0">
              <a:lnSpc>
                <a:spcPct val="110000"/>
              </a:lnSpc>
            </a:pPr>
            <a:r>
              <a:rPr lang="zh-CN" altLang="en-US" sz="3200">
                <a:solidFill>
                  <a:srgbClr val="0000CC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t>  </a:t>
            </a:r>
            <a:endParaRPr lang="zh-CN" altLang="en-US">
              <a:solidFill>
                <a:srgbClr val="0000CC"/>
              </a:solidFill>
              <a:latin typeface="Arial" panose="020B0604020202020204" pitchFamily="34" charset="0"/>
              <a:ea typeface="华文中宋" panose="02010600040101010101" pitchFamily="2" charset="-122"/>
            </a:endParaRPr>
          </a:p>
        </p:txBody>
      </p:sp>
      <p:sp>
        <p:nvSpPr>
          <p:cNvPr id="10244" name="文本框 357378"/>
          <p:cNvSpPr txBox="1">
            <a:spLocks noChangeArrowheads="1"/>
          </p:cNvSpPr>
          <p:nvPr/>
        </p:nvSpPr>
        <p:spPr bwMode="auto">
          <a:xfrm>
            <a:off x="1170940" y="1469390"/>
            <a:ext cx="7058025" cy="3138170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1</a:t>
            </a:r>
            <a:r>
              <a:rPr lang="zh-CN" altLang="en-US" dirty="0" smtClean="0">
                <a:solidFill>
                  <a:srgbClr val="FF0000"/>
                </a:solidFill>
              </a:rPr>
              <a:t>、封面：非车险索赔申请书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r>
              <a:rPr lang="zh-CN" altLang="en-US" dirty="0" smtClean="0">
                <a:hlinkClick r:id="rId1" action="ppaction://hlinkfile"/>
              </a:rPr>
              <a:t>非车险索赔申请书  填写</a:t>
            </a:r>
            <a:r>
              <a:rPr lang="en-US" altLang="zh-CN" dirty="0" smtClean="0">
                <a:hlinkClick r:id="rId1" action="ppaction://hlinkfile"/>
              </a:rPr>
              <a:t>.doc</a:t>
            </a:r>
            <a:endParaRPr lang="zh-CN" altLang="en-US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2 发票原件（如在第三方机构先行报销过，发票原件被收走，需让报销单位出具“分割单”、发票复印件）</a:t>
            </a:r>
            <a:endParaRPr lang="zh-CN" altLang="en-US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3 费用汇总清单</a:t>
            </a:r>
            <a:endParaRPr lang="zh-CN" altLang="en-US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4 出院小结或出院记录单</a:t>
            </a:r>
            <a:endParaRPr lang="zh-CN" altLang="en-US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5 身份证正反面复印件</a:t>
            </a:r>
            <a:endParaRPr lang="zh-CN" altLang="en-US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6 学生证复印件（或找辅导员出具在读证明）</a:t>
            </a:r>
            <a:endParaRPr lang="zh-CN" altLang="en-US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7 银行卡正反面复印件（请提供：工商银行理工大支行）</a:t>
            </a:r>
            <a:endParaRPr lang="zh-CN" altLang="en-US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8 如因意外情况受伤治疗，需提供“意外情况说明”，简要描述事发时间和经过，并找辅导员盖院系章。（原件）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06532" y="1683115"/>
            <a:ext cx="4379208" cy="326487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9327515" y="5602287"/>
            <a:ext cx="2124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填写样表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890"/>
            <a:ext cx="3955415" cy="89154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6"/>
          <p:cNvSpPr>
            <a:spLocks noChangeArrowheads="1"/>
          </p:cNvSpPr>
          <p:nvPr/>
        </p:nvSpPr>
        <p:spPr bwMode="auto">
          <a:xfrm>
            <a:off x="1955800" y="1044575"/>
            <a:ext cx="7773670" cy="728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 eaLnBrk="0" hangingPunct="0"/>
            <a:r>
              <a:rPr lang="zh-CN" altLang="en-US" sz="320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三、到账时间及交资料地点</a:t>
            </a:r>
            <a:endParaRPr lang="zh-CN" altLang="en-US" sz="32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43" name="Rectangle 17"/>
          <p:cNvSpPr>
            <a:spLocks noChangeArrowheads="1"/>
          </p:cNvSpPr>
          <p:nvPr/>
        </p:nvSpPr>
        <p:spPr bwMode="auto">
          <a:xfrm>
            <a:off x="2406016" y="3429000"/>
            <a:ext cx="7508875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0" hangingPunct="0">
              <a:lnSpc>
                <a:spcPct val="110000"/>
              </a:lnSpc>
            </a:pPr>
            <a:r>
              <a:rPr lang="zh-CN" altLang="en-US" sz="3200">
                <a:solidFill>
                  <a:srgbClr val="0000CC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t>  </a:t>
            </a:r>
            <a:endParaRPr lang="zh-CN" altLang="en-US">
              <a:solidFill>
                <a:srgbClr val="0000CC"/>
              </a:solidFill>
              <a:latin typeface="Arial" panose="020B0604020202020204" pitchFamily="34" charset="0"/>
              <a:ea typeface="华文中宋" panose="02010600040101010101" pitchFamily="2" charset="-122"/>
            </a:endParaRPr>
          </a:p>
        </p:txBody>
      </p:sp>
      <p:sp>
        <p:nvSpPr>
          <p:cNvPr id="10244" name="文本框 357378"/>
          <p:cNvSpPr txBox="1">
            <a:spLocks noChangeArrowheads="1"/>
          </p:cNvSpPr>
          <p:nvPr/>
        </p:nvSpPr>
        <p:spPr bwMode="auto">
          <a:xfrm>
            <a:off x="1919604" y="1930807"/>
            <a:ext cx="8481696" cy="3138170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▲</a:t>
            </a:r>
            <a:r>
              <a:rPr lang="zh-CN" altLang="en-US" dirty="0" smtClean="0">
                <a:solidFill>
                  <a:srgbClr val="FF0000"/>
                </a:solidFill>
              </a:rPr>
              <a:t>大学生医保：</a:t>
            </a:r>
            <a:r>
              <a:rPr lang="zh-CN" altLang="en-US" dirty="0" smtClean="0"/>
              <a:t>大学生医保</a:t>
            </a:r>
            <a:r>
              <a:rPr lang="zh-CN" altLang="en-US" b="1" dirty="0" smtClean="0">
                <a:solidFill>
                  <a:srgbClr val="FF0000"/>
                </a:solidFill>
              </a:rPr>
              <a:t>住院</a:t>
            </a:r>
            <a:r>
              <a:rPr lang="zh-CN" altLang="en-US" dirty="0" smtClean="0"/>
              <a:t>报销每学期于开学后的每月</a:t>
            </a:r>
            <a:r>
              <a:rPr lang="en-US" altLang="zh-CN" b="1" dirty="0" smtClean="0">
                <a:solidFill>
                  <a:srgbClr val="FF0000"/>
                </a:solidFill>
              </a:rPr>
              <a:t>10</a:t>
            </a:r>
            <a:r>
              <a:rPr lang="zh-CN" altLang="en-US" b="1" dirty="0" smtClean="0">
                <a:solidFill>
                  <a:srgbClr val="FF0000"/>
                </a:solidFill>
              </a:rPr>
              <a:t>日</a:t>
            </a:r>
            <a:r>
              <a:rPr lang="en-US" altLang="zh-CN" b="1" dirty="0" smtClean="0">
                <a:solidFill>
                  <a:srgbClr val="FF0000"/>
                </a:solidFill>
              </a:rPr>
              <a:t>-20</a:t>
            </a:r>
            <a:r>
              <a:rPr lang="zh-CN" altLang="en-US" b="1" dirty="0" smtClean="0">
                <a:solidFill>
                  <a:srgbClr val="FF0000"/>
                </a:solidFill>
              </a:rPr>
              <a:t>日</a:t>
            </a:r>
            <a:r>
              <a:rPr lang="zh-CN" altLang="en-US" dirty="0" smtClean="0"/>
              <a:t>报送（寒暑假、节假日除外）。</a:t>
            </a:r>
            <a:endParaRPr lang="zh-CN" altLang="en-US" dirty="0" smtClean="0"/>
          </a:p>
          <a:p>
            <a:r>
              <a:rPr lang="zh-CN" altLang="en-US" dirty="0" smtClean="0"/>
              <a:t>地址：马区西院第二行政楼（校友之家</a:t>
            </a:r>
            <a:r>
              <a:rPr lang="en-US" altLang="zh-CN" dirty="0" smtClean="0"/>
              <a:t>)</a:t>
            </a:r>
            <a:r>
              <a:rPr lang="zh-CN" altLang="en-US" dirty="0" smtClean="0"/>
              <a:t>楼</a:t>
            </a:r>
            <a:r>
              <a:rPr lang="en-US" altLang="zh-CN" dirty="0" smtClean="0"/>
              <a:t>208</a:t>
            </a:r>
            <a:r>
              <a:rPr lang="zh-CN" altLang="en-US" dirty="0" smtClean="0"/>
              <a:t>。</a:t>
            </a:r>
            <a:endParaRPr lang="zh-CN" altLang="en-US" dirty="0" smtClean="0"/>
          </a:p>
          <a:p>
            <a:r>
              <a:rPr lang="zh-CN" altLang="en-US" dirty="0" smtClean="0"/>
              <a:t>学生需要提交住院报销资料的，可以先进入大学生医保住院报销联络群</a:t>
            </a:r>
            <a:r>
              <a:rPr lang="zh-CN" altLang="en-US" dirty="0" smtClean="0">
                <a:sym typeface="+mn-ea"/>
              </a:rPr>
              <a:t>（</a:t>
            </a:r>
            <a:r>
              <a:rPr lang="en-US" altLang="zh-CN" dirty="0" smtClean="0">
                <a:sym typeface="+mn-ea"/>
              </a:rPr>
              <a:t>QQ</a:t>
            </a:r>
            <a:r>
              <a:rPr lang="zh-CN" altLang="en-US" dirty="0" smtClean="0">
                <a:sym typeface="+mn-ea"/>
              </a:rPr>
              <a:t>群号：</a:t>
            </a:r>
            <a:r>
              <a:rPr lang="en-US" altLang="zh-CN" dirty="0" smtClean="0">
                <a:sym typeface="+mn-ea"/>
              </a:rPr>
              <a:t>822109305</a:t>
            </a:r>
            <a:r>
              <a:rPr lang="zh-CN" altLang="en-US" dirty="0" smtClean="0">
                <a:sym typeface="+mn-ea"/>
              </a:rPr>
              <a:t>）进行登记后再在规定时间内递交所准备好的住院报销资料。</a:t>
            </a:r>
            <a:r>
              <a:rPr lang="zh-CN" altLang="en-US" dirty="0" smtClean="0"/>
              <a:t>从报送住院资料后时间算起</a:t>
            </a:r>
            <a:r>
              <a:rPr lang="en-US" altLang="zh-CN" dirty="0" smtClean="0"/>
              <a:t>2-3</a:t>
            </a:r>
            <a:r>
              <a:rPr lang="zh-CN" altLang="en-US" dirty="0" smtClean="0"/>
              <a:t>个月后医保中心会将报销款项直接打至学生报送的银行卡中。</a:t>
            </a:r>
            <a:endParaRPr lang="en-US" altLang="zh-CN" dirty="0" smtClean="0"/>
          </a:p>
          <a:p>
            <a:r>
              <a:rPr lang="zh-CN" altLang="en-US" dirty="0" smtClean="0"/>
              <a:t>商保在在收到医保款项后的</a:t>
            </a:r>
            <a:r>
              <a:rPr lang="en-US" altLang="zh-CN" dirty="0" smtClean="0"/>
              <a:t>2-3</a:t>
            </a:r>
            <a:r>
              <a:rPr lang="zh-CN" altLang="en-US" dirty="0" smtClean="0"/>
              <a:t>个月左右到账。</a:t>
            </a:r>
            <a:endParaRPr lang="en-US" altLang="zh-CN" dirty="0" smtClean="0"/>
          </a:p>
          <a:p>
            <a:r>
              <a:rPr lang="zh-CN" altLang="en-US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▲</a:t>
            </a:r>
            <a:r>
              <a:rPr lang="zh-CN" altLang="en-US" dirty="0" smtClean="0">
                <a:solidFill>
                  <a:srgbClr val="FF0000"/>
                </a:solidFill>
              </a:rPr>
              <a:t>商保：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马区：马区西院校医院一楼（每周四上午办理），节假日、寒暑假除外。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余区：余区校医院三楼财务室（每周一上午办理），节假日、寒暑假除外。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直接报销商保的在收到资料后</a:t>
            </a:r>
            <a:r>
              <a:rPr lang="en-US" altLang="zh-CN" dirty="0" smtClean="0">
                <a:solidFill>
                  <a:schemeClr val="tx1"/>
                </a:solidFill>
              </a:rPr>
              <a:t>1-2</a:t>
            </a:r>
            <a:r>
              <a:rPr lang="zh-CN" altLang="en-US" dirty="0" smtClean="0">
                <a:solidFill>
                  <a:schemeClr val="tx1"/>
                </a:solidFill>
              </a:rPr>
              <a:t>个月到账。</a:t>
            </a:r>
            <a:endParaRPr lang="zh-CN" altLang="en-US" dirty="0" smtClean="0">
              <a:solidFill>
                <a:schemeClr val="tx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05722" y="5724720"/>
            <a:ext cx="5802923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dirty="0" smtClean="0"/>
          </a:p>
          <a:p>
            <a:r>
              <a:rPr lang="zh-CN" altLang="en-US" dirty="0" smtClean="0"/>
              <a:t>中国人保咨询前台电话：</a:t>
            </a:r>
            <a:r>
              <a:rPr lang="en-US" altLang="zh-CN" dirty="0" smtClean="0"/>
              <a:t>84776605</a:t>
            </a:r>
            <a:r>
              <a:rPr lang="zh-CN" altLang="en-US" dirty="0" smtClean="0"/>
              <a:t>、</a:t>
            </a:r>
            <a:r>
              <a:rPr lang="en-US" altLang="zh-CN" dirty="0" smtClean="0"/>
              <a:t>84776600</a:t>
            </a:r>
            <a:endParaRPr lang="en-US" altLang="zh-CN" dirty="0" smtClean="0"/>
          </a:p>
          <a:p>
            <a:r>
              <a:rPr lang="zh-CN" altLang="en-US" dirty="0" smtClean="0"/>
              <a:t>商保武汉理工大学负责人电话：郭老师</a:t>
            </a:r>
            <a:r>
              <a:rPr lang="en-US" altLang="zh-CN" dirty="0" smtClean="0"/>
              <a:t> 18062606543</a:t>
            </a:r>
            <a:endParaRPr lang="en-US" altLang="zh-CN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5890"/>
            <a:ext cx="3955415" cy="89154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图片 96260" descr="第12页副本"/>
          <p:cNvPicPr>
            <a:picLocks noChangeAspect="1"/>
          </p:cNvPicPr>
          <p:nvPr/>
        </p:nvPicPr>
        <p:blipFill>
          <a:blip r:embed="rId1"/>
          <a:srcRect l="66945" t="95161" r="22830" b="-417"/>
          <a:stretch>
            <a:fillRect/>
          </a:stretch>
        </p:blipFill>
        <p:spPr>
          <a:xfrm>
            <a:off x="7680325" y="6523038"/>
            <a:ext cx="2987675" cy="3603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0" name="Text Box 5"/>
          <p:cNvSpPr txBox="1"/>
          <p:nvPr/>
        </p:nvSpPr>
        <p:spPr>
          <a:xfrm>
            <a:off x="4440238" y="2565400"/>
            <a:ext cx="3311525" cy="110680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600" dirty="0">
                <a:solidFill>
                  <a:srgbClr val="99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谢   谢</a:t>
            </a:r>
            <a:endParaRPr lang="zh-CN" altLang="en-US" sz="6600" dirty="0">
              <a:solidFill>
                <a:srgbClr val="99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890"/>
            <a:ext cx="3955415" cy="891540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矩形 51"/>
          <p:cNvSpPr/>
          <p:nvPr>
            <p:custDataLst>
              <p:tags r:id="rId1"/>
            </p:custDataLst>
          </p:nvPr>
        </p:nvSpPr>
        <p:spPr>
          <a:xfrm>
            <a:off x="561805" y="1464979"/>
            <a:ext cx="11068391" cy="668110"/>
          </a:xfrm>
          <a:prstGeom prst="rect">
            <a:avLst/>
          </a:prstGeom>
        </p:spPr>
        <p:txBody>
          <a:bodyPr wrap="square" anchor="ctr">
            <a:normAutofit/>
          </a:bodyPr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000" b="1" spc="300" dirty="0">
                <a:solidFill>
                  <a:srgbClr val="5F5F5F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提纲</a:t>
            </a:r>
            <a:endParaRPr lang="zh-CN" altLang="en-US" sz="2000" b="1" spc="300" dirty="0">
              <a:solidFill>
                <a:srgbClr val="5F5F5F">
                  <a:lumMod val="75000"/>
                </a:srgb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53" name="任意多边形 21"/>
          <p:cNvSpPr/>
          <p:nvPr>
            <p:custDataLst>
              <p:tags r:id="rId2"/>
            </p:custDataLst>
          </p:nvPr>
        </p:nvSpPr>
        <p:spPr>
          <a:xfrm>
            <a:off x="4056511" y="2752725"/>
            <a:ext cx="1777207" cy="2800447"/>
          </a:xfrm>
          <a:custGeom>
            <a:avLst/>
            <a:gdLst>
              <a:gd name="connsiteX0" fmla="*/ 338534 w 1571625"/>
              <a:gd name="connsiteY0" fmla="*/ 50799 h 2476500"/>
              <a:gd name="connsiteX1" fmla="*/ 50800 w 1571625"/>
              <a:gd name="connsiteY1" fmla="*/ 338533 h 2476500"/>
              <a:gd name="connsiteX2" fmla="*/ 50800 w 1571625"/>
              <a:gd name="connsiteY2" fmla="*/ 402009 h 2476500"/>
              <a:gd name="connsiteX3" fmla="*/ 95377 w 1571625"/>
              <a:gd name="connsiteY3" fmla="*/ 402009 h 2476500"/>
              <a:gd name="connsiteX4" fmla="*/ 95377 w 1571625"/>
              <a:gd name="connsiteY4" fmla="*/ 366178 h 2476500"/>
              <a:gd name="connsiteX5" fmla="*/ 363928 w 1571625"/>
              <a:gd name="connsiteY5" fmla="*/ 97626 h 2476500"/>
              <a:gd name="connsiteX6" fmla="*/ 427038 w 1571625"/>
              <a:gd name="connsiteY6" fmla="*/ 97626 h 2476500"/>
              <a:gd name="connsiteX7" fmla="*/ 427038 w 1571625"/>
              <a:gd name="connsiteY7" fmla="*/ 50799 h 2476500"/>
              <a:gd name="connsiteX8" fmla="*/ 338151 w 1571625"/>
              <a:gd name="connsiteY8" fmla="*/ 0 h 2476500"/>
              <a:gd name="connsiteX9" fmla="*/ 596370 w 1571625"/>
              <a:gd name="connsiteY9" fmla="*/ 0 h 2476500"/>
              <a:gd name="connsiteX10" fmla="*/ 1233474 w 1571625"/>
              <a:gd name="connsiteY10" fmla="*/ 0 h 2476500"/>
              <a:gd name="connsiteX11" fmla="*/ 1571625 w 1571625"/>
              <a:gd name="connsiteY11" fmla="*/ 0 h 2476500"/>
              <a:gd name="connsiteX12" fmla="*/ 1571625 w 1571625"/>
              <a:gd name="connsiteY12" fmla="*/ 338151 h 2476500"/>
              <a:gd name="connsiteX13" fmla="*/ 1571625 w 1571625"/>
              <a:gd name="connsiteY13" fmla="*/ 452966 h 2476500"/>
              <a:gd name="connsiteX14" fmla="*/ 1571625 w 1571625"/>
              <a:gd name="connsiteY14" fmla="*/ 2023534 h 2476500"/>
              <a:gd name="connsiteX15" fmla="*/ 1571625 w 1571625"/>
              <a:gd name="connsiteY15" fmla="*/ 2138349 h 2476500"/>
              <a:gd name="connsiteX16" fmla="*/ 1571625 w 1571625"/>
              <a:gd name="connsiteY16" fmla="*/ 2476500 h 2476500"/>
              <a:gd name="connsiteX17" fmla="*/ 1233474 w 1571625"/>
              <a:gd name="connsiteY17" fmla="*/ 2476500 h 2476500"/>
              <a:gd name="connsiteX18" fmla="*/ 338151 w 1571625"/>
              <a:gd name="connsiteY18" fmla="*/ 2476500 h 2476500"/>
              <a:gd name="connsiteX19" fmla="*/ 0 w 1571625"/>
              <a:gd name="connsiteY19" fmla="*/ 2476500 h 2476500"/>
              <a:gd name="connsiteX20" fmla="*/ 0 w 1571625"/>
              <a:gd name="connsiteY20" fmla="*/ 2138349 h 2476500"/>
              <a:gd name="connsiteX21" fmla="*/ 0 w 1571625"/>
              <a:gd name="connsiteY21" fmla="*/ 452966 h 2476500"/>
              <a:gd name="connsiteX22" fmla="*/ 0 w 1571625"/>
              <a:gd name="connsiteY22" fmla="*/ 338151 h 2476500"/>
              <a:gd name="connsiteX23" fmla="*/ 338151 w 1571625"/>
              <a:gd name="connsiteY23" fmla="*/ 0 h 247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571625" h="2476500">
                <a:moveTo>
                  <a:pt x="338534" y="50799"/>
                </a:moveTo>
                <a:cubicBezTo>
                  <a:pt x="179622" y="50799"/>
                  <a:pt x="50800" y="179622"/>
                  <a:pt x="50800" y="338533"/>
                </a:cubicBezTo>
                <a:lnTo>
                  <a:pt x="50800" y="402009"/>
                </a:lnTo>
                <a:lnTo>
                  <a:pt x="95377" y="402009"/>
                </a:lnTo>
                <a:lnTo>
                  <a:pt x="95377" y="366178"/>
                </a:lnTo>
                <a:cubicBezTo>
                  <a:pt x="95377" y="217861"/>
                  <a:pt x="215610" y="97626"/>
                  <a:pt x="363928" y="97626"/>
                </a:cubicBezTo>
                <a:lnTo>
                  <a:pt x="427038" y="97626"/>
                </a:lnTo>
                <a:lnTo>
                  <a:pt x="427038" y="50799"/>
                </a:lnTo>
                <a:close/>
                <a:moveTo>
                  <a:pt x="338151" y="0"/>
                </a:moveTo>
                <a:lnTo>
                  <a:pt x="596370" y="0"/>
                </a:lnTo>
                <a:lnTo>
                  <a:pt x="1233474" y="0"/>
                </a:lnTo>
                <a:lnTo>
                  <a:pt x="1571625" y="0"/>
                </a:lnTo>
                <a:lnTo>
                  <a:pt x="1571625" y="338151"/>
                </a:lnTo>
                <a:lnTo>
                  <a:pt x="1571625" y="452966"/>
                </a:lnTo>
                <a:lnTo>
                  <a:pt x="1571625" y="2023534"/>
                </a:lnTo>
                <a:lnTo>
                  <a:pt x="1571625" y="2138349"/>
                </a:lnTo>
                <a:lnTo>
                  <a:pt x="1571625" y="2476500"/>
                </a:lnTo>
                <a:lnTo>
                  <a:pt x="1233474" y="2476500"/>
                </a:lnTo>
                <a:lnTo>
                  <a:pt x="338151" y="2476500"/>
                </a:lnTo>
                <a:lnTo>
                  <a:pt x="0" y="2476500"/>
                </a:lnTo>
                <a:lnTo>
                  <a:pt x="0" y="2138349"/>
                </a:lnTo>
                <a:lnTo>
                  <a:pt x="0" y="452966"/>
                </a:lnTo>
                <a:lnTo>
                  <a:pt x="0" y="338151"/>
                </a:lnTo>
                <a:cubicBezTo>
                  <a:pt x="0" y="151395"/>
                  <a:pt x="151395" y="0"/>
                  <a:pt x="338151" y="0"/>
                </a:cubicBezTo>
                <a:close/>
              </a:path>
            </a:pathLst>
          </a:custGeom>
          <a:solidFill>
            <a:srgbClr val="A3C902"/>
          </a:solidFill>
          <a:ln>
            <a:noFill/>
          </a:ln>
        </p:spPr>
        <p:style>
          <a:lnRef idx="2">
            <a:srgbClr val="A3C902">
              <a:shade val="50000"/>
            </a:srgbClr>
          </a:lnRef>
          <a:fillRef idx="1">
            <a:srgbClr val="A3C902"/>
          </a:fillRef>
          <a:effectRef idx="0">
            <a:srgbClr val="A3C902"/>
          </a:effectRef>
          <a:fontRef idx="minor">
            <a:srgbClr val="FFFFFF"/>
          </a:fontRef>
        </p:style>
        <p:txBody>
          <a:bodyPr vertOverflow="overflow" horzOverflow="overflow" vert="horz" wrap="square" lIns="90170" tIns="46990" rIns="90170" bIns="46990" numCol="1" spcCol="0" rtlCol="0" fromWordArt="0" anchor="ctr" anchorCtr="0" forceAA="0" compatLnSpc="1">
            <a:noAutofit/>
          </a:bodyPr>
          <a:p>
            <a:pPr lvl="0" algn="ctr">
              <a:lnSpc>
                <a:spcPct val="150000"/>
              </a:lnSpc>
              <a:buClrTx/>
              <a:buSzTx/>
              <a:buFontTx/>
            </a:pPr>
            <a:endParaRPr lang="zh-CN" altLang="en-US" dirty="0">
              <a:solidFill>
                <a:srgbClr val="FFFFFF"/>
              </a:solidFill>
              <a:sym typeface="微软雅黑" panose="020B0503020204020204" charset="-122"/>
            </a:endParaRPr>
          </a:p>
        </p:txBody>
      </p:sp>
      <p:sp>
        <p:nvSpPr>
          <p:cNvPr id="54" name="任意多边形 22"/>
          <p:cNvSpPr/>
          <p:nvPr>
            <p:custDataLst>
              <p:tags r:id="rId3"/>
            </p:custDataLst>
          </p:nvPr>
        </p:nvSpPr>
        <p:spPr>
          <a:xfrm>
            <a:off x="5327483" y="5100791"/>
            <a:ext cx="506235" cy="452380"/>
          </a:xfrm>
          <a:custGeom>
            <a:avLst/>
            <a:gdLst>
              <a:gd name="connsiteX0" fmla="*/ 242303 w 419100"/>
              <a:gd name="connsiteY0" fmla="*/ 0 h 400050"/>
              <a:gd name="connsiteX1" fmla="*/ 419100 w 419100"/>
              <a:gd name="connsiteY1" fmla="*/ 137552 h 400050"/>
              <a:gd name="connsiteX2" fmla="*/ 419100 w 419100"/>
              <a:gd name="connsiteY2" fmla="*/ 400050 h 400050"/>
              <a:gd name="connsiteX3" fmla="*/ 179309 w 419100"/>
              <a:gd name="connsiteY3" fmla="*/ 400050 h 400050"/>
              <a:gd name="connsiteX4" fmla="*/ 0 w 419100"/>
              <a:gd name="connsiteY4" fmla="*/ 268898 h 400050"/>
              <a:gd name="connsiteX0-1" fmla="*/ 270878 w 447675"/>
              <a:gd name="connsiteY0-2" fmla="*/ 0 h 400050"/>
              <a:gd name="connsiteX1-3" fmla="*/ 447675 w 447675"/>
              <a:gd name="connsiteY1-4" fmla="*/ 137552 h 400050"/>
              <a:gd name="connsiteX2-5" fmla="*/ 447675 w 447675"/>
              <a:gd name="connsiteY2-6" fmla="*/ 400050 h 400050"/>
              <a:gd name="connsiteX3-7" fmla="*/ 207884 w 447675"/>
              <a:gd name="connsiteY3-8" fmla="*/ 400050 h 400050"/>
              <a:gd name="connsiteX4-9" fmla="*/ 0 w 447675"/>
              <a:gd name="connsiteY4-10" fmla="*/ 268898 h 400050"/>
              <a:gd name="connsiteX5" fmla="*/ 270878 w 447675"/>
              <a:gd name="connsiteY5" fmla="*/ 0 h 4000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447675" h="400050">
                <a:moveTo>
                  <a:pt x="270878" y="0"/>
                </a:moveTo>
                <a:lnTo>
                  <a:pt x="447675" y="137552"/>
                </a:lnTo>
                <a:lnTo>
                  <a:pt x="447675" y="400050"/>
                </a:lnTo>
                <a:lnTo>
                  <a:pt x="207884" y="400050"/>
                </a:lnTo>
                <a:lnTo>
                  <a:pt x="0" y="268898"/>
                </a:lnTo>
                <a:cubicBezTo>
                  <a:pt x="80768" y="179265"/>
                  <a:pt x="190110" y="89633"/>
                  <a:pt x="270878" y="0"/>
                </a:cubicBezTo>
                <a:close/>
              </a:path>
            </a:pathLst>
          </a:custGeom>
          <a:solidFill>
            <a:srgbClr val="A3C902">
              <a:lumMod val="50000"/>
            </a:srgbClr>
          </a:solidFill>
          <a:ln>
            <a:noFill/>
          </a:ln>
        </p:spPr>
        <p:style>
          <a:lnRef idx="2">
            <a:srgbClr val="A3C902">
              <a:shade val="50000"/>
            </a:srgbClr>
          </a:lnRef>
          <a:fillRef idx="1">
            <a:srgbClr val="A3C902"/>
          </a:fillRef>
          <a:effectRef idx="0">
            <a:srgbClr val="A3C902"/>
          </a:effectRef>
          <a:fontRef idx="minor">
            <a:srgbClr val="FFFFFF"/>
          </a:fontRef>
        </p:style>
        <p:txBody>
          <a:bodyPr rtlCol="0" anchor="ctr">
            <a:normAutofit/>
          </a:bodyPr>
          <a:p>
            <a:pPr algn="ctr"/>
            <a:endParaRPr lang="zh-CN" altLang="en-US"/>
          </a:p>
        </p:txBody>
      </p:sp>
      <p:sp>
        <p:nvSpPr>
          <p:cNvPr id="55" name="矩形 54"/>
          <p:cNvSpPr/>
          <p:nvPr>
            <p:custDataLst>
              <p:tags r:id="rId4"/>
            </p:custDataLst>
          </p:nvPr>
        </p:nvSpPr>
        <p:spPr>
          <a:xfrm>
            <a:off x="5327486" y="5100791"/>
            <a:ext cx="301587" cy="301587"/>
          </a:xfrm>
          <a:prstGeom prst="rect">
            <a:avLst/>
          </a:prstGeom>
          <a:solidFill>
            <a:srgbClr val="A3C902">
              <a:lumMod val="20000"/>
              <a:lumOff val="80000"/>
            </a:srgbClr>
          </a:solidFill>
          <a:ln w="3175">
            <a:solidFill>
              <a:srgbClr val="A3C902">
                <a:lumMod val="50000"/>
              </a:srgbClr>
            </a:solidFill>
          </a:ln>
        </p:spPr>
        <p:style>
          <a:lnRef idx="2">
            <a:srgbClr val="A3C902">
              <a:shade val="50000"/>
            </a:srgbClr>
          </a:lnRef>
          <a:fillRef idx="1">
            <a:srgbClr val="A3C902"/>
          </a:fillRef>
          <a:effectRef idx="0">
            <a:srgbClr val="A3C902"/>
          </a:effectRef>
          <a:fontRef idx="minor">
            <a:srgbClr val="FFFFFF"/>
          </a:fontRef>
        </p:style>
        <p:txBody>
          <a:bodyPr rtlCol="0" anchor="ctr">
            <a:normAutofit fontScale="92500" lnSpcReduction="20000"/>
          </a:bodyPr>
          <a:p>
            <a:pPr algn="ctr"/>
            <a:r>
              <a:rPr lang="en-US" altLang="zh-CN" dirty="0">
                <a:solidFill>
                  <a:srgbClr val="A3C902">
                    <a:lumMod val="50000"/>
                  </a:srgbClr>
                </a:solidFill>
              </a:rPr>
              <a:t>A</a:t>
            </a:r>
            <a:endParaRPr lang="zh-CN" altLang="en-US" dirty="0">
              <a:solidFill>
                <a:srgbClr val="A3C902">
                  <a:lumMod val="50000"/>
                </a:srgbClr>
              </a:solidFill>
            </a:endParaRPr>
          </a:p>
        </p:txBody>
      </p:sp>
      <p:sp>
        <p:nvSpPr>
          <p:cNvPr id="56" name="矩形 55"/>
          <p:cNvSpPr/>
          <p:nvPr>
            <p:custDataLst>
              <p:tags r:id="rId5"/>
            </p:custDataLst>
          </p:nvPr>
        </p:nvSpPr>
        <p:spPr>
          <a:xfrm>
            <a:off x="4191599" y="3150119"/>
            <a:ext cx="1507030" cy="1813151"/>
          </a:xfrm>
          <a:prstGeom prst="rect">
            <a:avLst/>
          </a:prstGeom>
        </p:spPr>
        <p:txBody>
          <a:bodyPr wrap="square" anchor="ctr" anchorCtr="0">
            <a:normAutofit/>
          </a:bodyPr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000" spc="15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</a:rPr>
              <a:t>大学生</a:t>
            </a:r>
            <a:r>
              <a:rPr lang="zh-CN" altLang="en-US" sz="1400" spc="15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</a:rPr>
              <a:t>医保报送资料</a:t>
            </a:r>
            <a:endParaRPr lang="zh-CN" altLang="en-US" sz="1400" spc="150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7" name="任意多边形 21"/>
          <p:cNvSpPr/>
          <p:nvPr>
            <p:custDataLst>
              <p:tags r:id="rId6"/>
            </p:custDataLst>
          </p:nvPr>
        </p:nvSpPr>
        <p:spPr>
          <a:xfrm>
            <a:off x="6358282" y="2752725"/>
            <a:ext cx="1777207" cy="2800447"/>
          </a:xfrm>
          <a:custGeom>
            <a:avLst/>
            <a:gdLst>
              <a:gd name="connsiteX0" fmla="*/ 338534 w 1571625"/>
              <a:gd name="connsiteY0" fmla="*/ 50799 h 2476500"/>
              <a:gd name="connsiteX1" fmla="*/ 50800 w 1571625"/>
              <a:gd name="connsiteY1" fmla="*/ 338533 h 2476500"/>
              <a:gd name="connsiteX2" fmla="*/ 50800 w 1571625"/>
              <a:gd name="connsiteY2" fmla="*/ 402009 h 2476500"/>
              <a:gd name="connsiteX3" fmla="*/ 95377 w 1571625"/>
              <a:gd name="connsiteY3" fmla="*/ 402009 h 2476500"/>
              <a:gd name="connsiteX4" fmla="*/ 95377 w 1571625"/>
              <a:gd name="connsiteY4" fmla="*/ 366178 h 2476500"/>
              <a:gd name="connsiteX5" fmla="*/ 363928 w 1571625"/>
              <a:gd name="connsiteY5" fmla="*/ 97626 h 2476500"/>
              <a:gd name="connsiteX6" fmla="*/ 427038 w 1571625"/>
              <a:gd name="connsiteY6" fmla="*/ 97626 h 2476500"/>
              <a:gd name="connsiteX7" fmla="*/ 427038 w 1571625"/>
              <a:gd name="connsiteY7" fmla="*/ 50799 h 2476500"/>
              <a:gd name="connsiteX8" fmla="*/ 338151 w 1571625"/>
              <a:gd name="connsiteY8" fmla="*/ 0 h 2476500"/>
              <a:gd name="connsiteX9" fmla="*/ 596370 w 1571625"/>
              <a:gd name="connsiteY9" fmla="*/ 0 h 2476500"/>
              <a:gd name="connsiteX10" fmla="*/ 1233474 w 1571625"/>
              <a:gd name="connsiteY10" fmla="*/ 0 h 2476500"/>
              <a:gd name="connsiteX11" fmla="*/ 1571625 w 1571625"/>
              <a:gd name="connsiteY11" fmla="*/ 0 h 2476500"/>
              <a:gd name="connsiteX12" fmla="*/ 1571625 w 1571625"/>
              <a:gd name="connsiteY12" fmla="*/ 338151 h 2476500"/>
              <a:gd name="connsiteX13" fmla="*/ 1571625 w 1571625"/>
              <a:gd name="connsiteY13" fmla="*/ 452966 h 2476500"/>
              <a:gd name="connsiteX14" fmla="*/ 1571625 w 1571625"/>
              <a:gd name="connsiteY14" fmla="*/ 2023534 h 2476500"/>
              <a:gd name="connsiteX15" fmla="*/ 1571625 w 1571625"/>
              <a:gd name="connsiteY15" fmla="*/ 2138349 h 2476500"/>
              <a:gd name="connsiteX16" fmla="*/ 1571625 w 1571625"/>
              <a:gd name="connsiteY16" fmla="*/ 2476500 h 2476500"/>
              <a:gd name="connsiteX17" fmla="*/ 1233474 w 1571625"/>
              <a:gd name="connsiteY17" fmla="*/ 2476500 h 2476500"/>
              <a:gd name="connsiteX18" fmla="*/ 338151 w 1571625"/>
              <a:gd name="connsiteY18" fmla="*/ 2476500 h 2476500"/>
              <a:gd name="connsiteX19" fmla="*/ 0 w 1571625"/>
              <a:gd name="connsiteY19" fmla="*/ 2476500 h 2476500"/>
              <a:gd name="connsiteX20" fmla="*/ 0 w 1571625"/>
              <a:gd name="connsiteY20" fmla="*/ 2138349 h 2476500"/>
              <a:gd name="connsiteX21" fmla="*/ 0 w 1571625"/>
              <a:gd name="connsiteY21" fmla="*/ 452966 h 2476500"/>
              <a:gd name="connsiteX22" fmla="*/ 0 w 1571625"/>
              <a:gd name="connsiteY22" fmla="*/ 338151 h 2476500"/>
              <a:gd name="connsiteX23" fmla="*/ 338151 w 1571625"/>
              <a:gd name="connsiteY23" fmla="*/ 0 h 247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571625" h="2476500">
                <a:moveTo>
                  <a:pt x="338534" y="50799"/>
                </a:moveTo>
                <a:cubicBezTo>
                  <a:pt x="179622" y="50799"/>
                  <a:pt x="50800" y="179622"/>
                  <a:pt x="50800" y="338533"/>
                </a:cubicBezTo>
                <a:lnTo>
                  <a:pt x="50800" y="402009"/>
                </a:lnTo>
                <a:lnTo>
                  <a:pt x="95377" y="402009"/>
                </a:lnTo>
                <a:lnTo>
                  <a:pt x="95377" y="366178"/>
                </a:lnTo>
                <a:cubicBezTo>
                  <a:pt x="95377" y="217861"/>
                  <a:pt x="215610" y="97626"/>
                  <a:pt x="363928" y="97626"/>
                </a:cubicBezTo>
                <a:lnTo>
                  <a:pt x="427038" y="97626"/>
                </a:lnTo>
                <a:lnTo>
                  <a:pt x="427038" y="50799"/>
                </a:lnTo>
                <a:close/>
                <a:moveTo>
                  <a:pt x="338151" y="0"/>
                </a:moveTo>
                <a:lnTo>
                  <a:pt x="596370" y="0"/>
                </a:lnTo>
                <a:lnTo>
                  <a:pt x="1233474" y="0"/>
                </a:lnTo>
                <a:lnTo>
                  <a:pt x="1571625" y="0"/>
                </a:lnTo>
                <a:lnTo>
                  <a:pt x="1571625" y="338151"/>
                </a:lnTo>
                <a:lnTo>
                  <a:pt x="1571625" y="452966"/>
                </a:lnTo>
                <a:lnTo>
                  <a:pt x="1571625" y="2023534"/>
                </a:lnTo>
                <a:lnTo>
                  <a:pt x="1571625" y="2138349"/>
                </a:lnTo>
                <a:lnTo>
                  <a:pt x="1571625" y="2476500"/>
                </a:lnTo>
                <a:lnTo>
                  <a:pt x="1233474" y="2476500"/>
                </a:lnTo>
                <a:lnTo>
                  <a:pt x="338151" y="2476500"/>
                </a:lnTo>
                <a:lnTo>
                  <a:pt x="0" y="2476500"/>
                </a:lnTo>
                <a:lnTo>
                  <a:pt x="0" y="2138349"/>
                </a:lnTo>
                <a:lnTo>
                  <a:pt x="0" y="452966"/>
                </a:lnTo>
                <a:lnTo>
                  <a:pt x="0" y="338151"/>
                </a:lnTo>
                <a:cubicBezTo>
                  <a:pt x="0" y="151395"/>
                  <a:pt x="151395" y="0"/>
                  <a:pt x="338151" y="0"/>
                </a:cubicBezTo>
                <a:close/>
              </a:path>
            </a:pathLst>
          </a:custGeom>
          <a:solidFill>
            <a:srgbClr val="A3C902"/>
          </a:solidFill>
          <a:ln>
            <a:noFill/>
          </a:ln>
        </p:spPr>
        <p:style>
          <a:lnRef idx="2">
            <a:srgbClr val="A3C902">
              <a:shade val="50000"/>
            </a:srgbClr>
          </a:lnRef>
          <a:fillRef idx="1">
            <a:srgbClr val="A3C902"/>
          </a:fillRef>
          <a:effectRef idx="0">
            <a:srgbClr val="A3C902"/>
          </a:effectRef>
          <a:fontRef idx="minor">
            <a:srgbClr val="FFFFFF"/>
          </a:fontRef>
        </p:style>
        <p:txBody>
          <a:bodyPr vertOverflow="overflow" horzOverflow="overflow" vert="horz" wrap="square" lIns="90170" tIns="46990" rIns="90170" bIns="46990" numCol="1" spcCol="0" rtlCol="0" fromWordArt="0" anchor="ctr" anchorCtr="0" forceAA="0" compatLnSpc="1">
            <a:noAutofit/>
          </a:bodyPr>
          <a:p>
            <a:pPr lvl="0" algn="ctr">
              <a:lnSpc>
                <a:spcPct val="150000"/>
              </a:lnSpc>
              <a:buClrTx/>
              <a:buSzTx/>
              <a:buFontTx/>
            </a:pPr>
            <a:endParaRPr lang="zh-CN" altLang="en-US" dirty="0">
              <a:solidFill>
                <a:srgbClr val="FFFFFF"/>
              </a:solidFill>
              <a:sym typeface="微软雅黑" panose="020B0503020204020204" charset="-122"/>
            </a:endParaRPr>
          </a:p>
        </p:txBody>
      </p:sp>
      <p:sp>
        <p:nvSpPr>
          <p:cNvPr id="58" name="任意多边形 22"/>
          <p:cNvSpPr/>
          <p:nvPr>
            <p:custDataLst>
              <p:tags r:id="rId7"/>
            </p:custDataLst>
          </p:nvPr>
        </p:nvSpPr>
        <p:spPr>
          <a:xfrm>
            <a:off x="7629254" y="5100791"/>
            <a:ext cx="506235" cy="452380"/>
          </a:xfrm>
          <a:custGeom>
            <a:avLst/>
            <a:gdLst>
              <a:gd name="connsiteX0" fmla="*/ 242303 w 419100"/>
              <a:gd name="connsiteY0" fmla="*/ 0 h 400050"/>
              <a:gd name="connsiteX1" fmla="*/ 419100 w 419100"/>
              <a:gd name="connsiteY1" fmla="*/ 137552 h 400050"/>
              <a:gd name="connsiteX2" fmla="*/ 419100 w 419100"/>
              <a:gd name="connsiteY2" fmla="*/ 400050 h 400050"/>
              <a:gd name="connsiteX3" fmla="*/ 179309 w 419100"/>
              <a:gd name="connsiteY3" fmla="*/ 400050 h 400050"/>
              <a:gd name="connsiteX4" fmla="*/ 0 w 419100"/>
              <a:gd name="connsiteY4" fmla="*/ 268898 h 400050"/>
              <a:gd name="connsiteX0-1" fmla="*/ 270878 w 447675"/>
              <a:gd name="connsiteY0-2" fmla="*/ 0 h 400050"/>
              <a:gd name="connsiteX1-3" fmla="*/ 447675 w 447675"/>
              <a:gd name="connsiteY1-4" fmla="*/ 137552 h 400050"/>
              <a:gd name="connsiteX2-5" fmla="*/ 447675 w 447675"/>
              <a:gd name="connsiteY2-6" fmla="*/ 400050 h 400050"/>
              <a:gd name="connsiteX3-7" fmla="*/ 207884 w 447675"/>
              <a:gd name="connsiteY3-8" fmla="*/ 400050 h 400050"/>
              <a:gd name="connsiteX4-9" fmla="*/ 0 w 447675"/>
              <a:gd name="connsiteY4-10" fmla="*/ 268898 h 400050"/>
              <a:gd name="connsiteX5" fmla="*/ 270878 w 447675"/>
              <a:gd name="connsiteY5" fmla="*/ 0 h 4000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447675" h="400050">
                <a:moveTo>
                  <a:pt x="270878" y="0"/>
                </a:moveTo>
                <a:lnTo>
                  <a:pt x="447675" y="137552"/>
                </a:lnTo>
                <a:lnTo>
                  <a:pt x="447675" y="400050"/>
                </a:lnTo>
                <a:lnTo>
                  <a:pt x="207884" y="400050"/>
                </a:lnTo>
                <a:lnTo>
                  <a:pt x="0" y="268898"/>
                </a:lnTo>
                <a:cubicBezTo>
                  <a:pt x="80768" y="179265"/>
                  <a:pt x="190110" y="89633"/>
                  <a:pt x="270878" y="0"/>
                </a:cubicBezTo>
                <a:close/>
              </a:path>
            </a:pathLst>
          </a:custGeom>
          <a:solidFill>
            <a:srgbClr val="A3C902">
              <a:lumMod val="50000"/>
            </a:srgbClr>
          </a:solidFill>
          <a:ln>
            <a:noFill/>
          </a:ln>
        </p:spPr>
        <p:style>
          <a:lnRef idx="2">
            <a:srgbClr val="A3C902">
              <a:shade val="50000"/>
            </a:srgbClr>
          </a:lnRef>
          <a:fillRef idx="1">
            <a:srgbClr val="A3C902"/>
          </a:fillRef>
          <a:effectRef idx="0">
            <a:srgbClr val="A3C902"/>
          </a:effectRef>
          <a:fontRef idx="minor">
            <a:srgbClr val="FFFFFF"/>
          </a:fontRef>
        </p:style>
        <p:txBody>
          <a:bodyPr rtlCol="0" anchor="ctr">
            <a:normAutofit/>
          </a:bodyPr>
          <a:p>
            <a:pPr algn="ctr"/>
            <a:endParaRPr lang="zh-CN" altLang="en-US"/>
          </a:p>
        </p:txBody>
      </p:sp>
      <p:sp>
        <p:nvSpPr>
          <p:cNvPr id="59" name="矩形 58"/>
          <p:cNvSpPr/>
          <p:nvPr>
            <p:custDataLst>
              <p:tags r:id="rId8"/>
            </p:custDataLst>
          </p:nvPr>
        </p:nvSpPr>
        <p:spPr>
          <a:xfrm>
            <a:off x="7629257" y="5100791"/>
            <a:ext cx="301587" cy="301587"/>
          </a:xfrm>
          <a:prstGeom prst="rect">
            <a:avLst/>
          </a:prstGeom>
          <a:solidFill>
            <a:srgbClr val="A3C902">
              <a:lumMod val="20000"/>
              <a:lumOff val="80000"/>
            </a:srgbClr>
          </a:solidFill>
          <a:ln w="3175">
            <a:solidFill>
              <a:srgbClr val="A3C902">
                <a:lumMod val="50000"/>
              </a:srgbClr>
            </a:solidFill>
          </a:ln>
        </p:spPr>
        <p:style>
          <a:lnRef idx="2">
            <a:srgbClr val="A3C902">
              <a:shade val="50000"/>
            </a:srgbClr>
          </a:lnRef>
          <a:fillRef idx="1">
            <a:srgbClr val="A3C902"/>
          </a:fillRef>
          <a:effectRef idx="0">
            <a:srgbClr val="A3C902"/>
          </a:effectRef>
          <a:fontRef idx="minor">
            <a:srgbClr val="FFFFFF"/>
          </a:fontRef>
        </p:style>
        <p:txBody>
          <a:bodyPr rtlCol="0" anchor="ctr">
            <a:normAutofit fontScale="92500" lnSpcReduction="20000"/>
          </a:bodyPr>
          <a:p>
            <a:pPr algn="ctr"/>
            <a:r>
              <a:rPr lang="en-US" altLang="zh-CN" dirty="0">
                <a:solidFill>
                  <a:srgbClr val="A3C902">
                    <a:lumMod val="50000"/>
                  </a:srgbClr>
                </a:solidFill>
              </a:rPr>
              <a:t>B</a:t>
            </a:r>
            <a:endParaRPr lang="zh-CN" altLang="en-US" dirty="0">
              <a:solidFill>
                <a:srgbClr val="A3C902">
                  <a:lumMod val="50000"/>
                </a:srgbClr>
              </a:solidFill>
            </a:endParaRPr>
          </a:p>
        </p:txBody>
      </p:sp>
      <p:sp>
        <p:nvSpPr>
          <p:cNvPr id="60" name="矩形 59"/>
          <p:cNvSpPr/>
          <p:nvPr>
            <p:custDataLst>
              <p:tags r:id="rId9"/>
            </p:custDataLst>
          </p:nvPr>
        </p:nvSpPr>
        <p:spPr>
          <a:xfrm>
            <a:off x="6493370" y="3150119"/>
            <a:ext cx="1507030" cy="1813151"/>
          </a:xfrm>
          <a:prstGeom prst="rect">
            <a:avLst/>
          </a:prstGeom>
        </p:spPr>
        <p:txBody>
          <a:bodyPr wrap="square" anchor="ctr" anchorCtr="0">
            <a:normAutofit/>
          </a:bodyPr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400" spc="15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</a:rPr>
              <a:t>商业补充</a:t>
            </a:r>
            <a:r>
              <a:rPr lang="zh-CN" altLang="en-US" sz="2000" spc="150" dirty="0">
                <a:solidFill>
                  <a:srgbClr val="FFFFFF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医疗</a:t>
            </a:r>
            <a:r>
              <a:rPr lang="zh-CN" altLang="en-US" sz="1400" spc="15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</a:rPr>
              <a:t>保险（学平险）报送资料</a:t>
            </a:r>
            <a:endParaRPr lang="zh-CN" altLang="en-US" sz="1400" spc="150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35890"/>
            <a:ext cx="3955415" cy="891540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tDnDiag">
            <a:fgClr>
              <a:srgbClr val="FFFFFF">
                <a:lumMod val="85000"/>
              </a:srgbClr>
            </a:fgClr>
            <a:bgClr>
              <a:srgbClr val="FFFFFF"/>
            </a:bgClr>
          </a:pattFill>
          <a:ln>
            <a:noFill/>
          </a:ln>
        </p:spPr>
        <p:style>
          <a:lnRef idx="2">
            <a:srgbClr val="1BA9D3">
              <a:shade val="50000"/>
            </a:srgbClr>
          </a:lnRef>
          <a:fillRef idx="1">
            <a:srgbClr val="1BA9D3"/>
          </a:fillRef>
          <a:effectRef idx="0">
            <a:srgbClr val="1BA9D3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kumimoji="1" lang="zh-CN" altLang="en-US" sz="1600" b="1" dirty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5" name="直角三角形 14"/>
          <p:cNvSpPr/>
          <p:nvPr>
            <p:custDataLst>
              <p:tags r:id="rId2"/>
            </p:custDataLst>
          </p:nvPr>
        </p:nvSpPr>
        <p:spPr>
          <a:xfrm rot="10800000">
            <a:off x="9684884" y="0"/>
            <a:ext cx="2507116" cy="2507116"/>
          </a:xfrm>
          <a:prstGeom prst="rtTriangle">
            <a:avLst/>
          </a:prstGeom>
          <a:solidFill>
            <a:srgbClr val="808080">
              <a:lumMod val="20000"/>
              <a:lumOff val="80000"/>
            </a:srgbClr>
          </a:solidFill>
          <a:ln>
            <a:noFill/>
          </a:ln>
        </p:spPr>
        <p:style>
          <a:lnRef idx="2">
            <a:srgbClr val="1BA9D3">
              <a:shade val="50000"/>
            </a:srgbClr>
          </a:lnRef>
          <a:fillRef idx="1">
            <a:srgbClr val="1BA9D3"/>
          </a:fillRef>
          <a:effectRef idx="0">
            <a:srgbClr val="1BA9D3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kumimoji="1" lang="zh-CN" altLang="en-US" sz="1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3"/>
            </p:custDataLst>
          </p:nvPr>
        </p:nvSpPr>
        <p:spPr>
          <a:xfrm flipH="1">
            <a:off x="0" y="182130"/>
            <a:ext cx="6666591" cy="6675871"/>
          </a:xfrm>
          <a:custGeom>
            <a:avLst/>
            <a:gdLst>
              <a:gd name="connsiteX0" fmla="*/ 6666591 w 6666591"/>
              <a:gd name="connsiteY0" fmla="*/ 0 h 6675871"/>
              <a:gd name="connsiteX1" fmla="*/ 0 w 6666591"/>
              <a:gd name="connsiteY1" fmla="*/ 6675871 h 6675871"/>
              <a:gd name="connsiteX2" fmla="*/ 103876 w 6666591"/>
              <a:gd name="connsiteY2" fmla="*/ 6675871 h 6675871"/>
              <a:gd name="connsiteX3" fmla="*/ 6666591 w 6666591"/>
              <a:gd name="connsiteY3" fmla="*/ 104021 h 6675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6591" h="6675871">
                <a:moveTo>
                  <a:pt x="6666591" y="0"/>
                </a:moveTo>
                <a:lnTo>
                  <a:pt x="0" y="6675871"/>
                </a:lnTo>
                <a:lnTo>
                  <a:pt x="103876" y="6675871"/>
                </a:lnTo>
                <a:lnTo>
                  <a:pt x="6666591" y="104021"/>
                </a:lnTo>
                <a:close/>
              </a:path>
            </a:pathLst>
          </a:custGeom>
          <a:solidFill>
            <a:srgbClr val="FBCC3E"/>
          </a:solidFill>
          <a:ln>
            <a:noFill/>
          </a:ln>
        </p:spPr>
        <p:style>
          <a:lnRef idx="2">
            <a:srgbClr val="1BA9D3">
              <a:shade val="50000"/>
            </a:srgbClr>
          </a:lnRef>
          <a:fillRef idx="1">
            <a:srgbClr val="1BA9D3"/>
          </a:fillRef>
          <a:effectRef idx="0">
            <a:srgbClr val="1BA9D3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kumimoji="1" lang="zh-CN" altLang="en-US" sz="1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直角三角形 10"/>
          <p:cNvSpPr/>
          <p:nvPr>
            <p:custDataLst>
              <p:tags r:id="rId4"/>
            </p:custDataLst>
          </p:nvPr>
        </p:nvSpPr>
        <p:spPr>
          <a:xfrm>
            <a:off x="0" y="573314"/>
            <a:ext cx="6284686" cy="6284686"/>
          </a:xfrm>
          <a:prstGeom prst="rtTriangle">
            <a:avLst/>
          </a:prstGeom>
          <a:solidFill>
            <a:srgbClr val="1BA9D3"/>
          </a:solidFill>
          <a:ln>
            <a:noFill/>
          </a:ln>
        </p:spPr>
        <p:style>
          <a:lnRef idx="2">
            <a:srgbClr val="1BA9D3">
              <a:shade val="50000"/>
            </a:srgbClr>
          </a:lnRef>
          <a:fillRef idx="1">
            <a:srgbClr val="1BA9D3"/>
          </a:fillRef>
          <a:effectRef idx="0">
            <a:srgbClr val="1BA9D3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kumimoji="1" lang="zh-CN" altLang="en-US" sz="1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0" y="1035957"/>
            <a:ext cx="12192000" cy="47860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rgbClr val="1BA9D3">
              <a:shade val="50000"/>
            </a:srgbClr>
          </a:lnRef>
          <a:fillRef idx="1">
            <a:srgbClr val="1BA9D3"/>
          </a:fillRef>
          <a:effectRef idx="0">
            <a:srgbClr val="1BA9D3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kumimoji="1" lang="zh-CN" altLang="en-US" sz="1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669882" y="2779259"/>
            <a:ext cx="10852237" cy="2176145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55600" lvl="0" indent="-35560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808080"/>
              </a:buClr>
              <a:buSzPct val="100000"/>
              <a:buFont typeface="WPS-Bullets" pitchFamily="2" charset="0"/>
              <a:buChar char=""/>
            </a:pPr>
            <a:r>
              <a:rPr lang="zh-CN" sz="1600" b="1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参保学生在武汉市医院住院时应出示本人的电子医保凭证（在</a:t>
            </a:r>
            <a:r>
              <a:rPr lang="en-US" altLang="zh-CN" sz="1600" b="1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600" b="1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支付宝</a:t>
            </a:r>
            <a:r>
              <a:rPr lang="en-US" altLang="zh-CN" sz="1600" b="1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”</a:t>
            </a:r>
            <a:r>
              <a:rPr lang="zh-CN" altLang="en-US" sz="1600" b="1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或</a:t>
            </a:r>
            <a:r>
              <a:rPr lang="en-US" altLang="zh-CN" sz="1600" b="1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600" b="1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鄂汇办</a:t>
            </a:r>
            <a:r>
              <a:rPr lang="en-US" altLang="zh-CN" sz="1600" b="1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”</a:t>
            </a:r>
            <a:r>
              <a:rPr lang="zh-CN" altLang="en-US" sz="1600" b="1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申领）或身份证，</a:t>
            </a:r>
            <a:r>
              <a:rPr lang="zh-CN" sz="1600" b="1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即可直接享受大学生医保待遇。</a:t>
            </a:r>
            <a:endParaRPr lang="zh-CN" sz="1600" b="1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  <a:p>
            <a:pPr marL="355600" lvl="1" indent="0" algn="l" defTabSz="914400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080">
                  <a:lumMod val="60000"/>
                  <a:lumOff val="40000"/>
                </a:srgbClr>
              </a:buClr>
              <a:buSzPct val="60000"/>
              <a:buFont typeface="Wingdings" panose="05000000000000000000" pitchFamily="2" charset="2"/>
              <a:buNone/>
            </a:pPr>
            <a:r>
              <a:rPr sz="1600" spc="15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以下情况需要进行现金报销：</a:t>
            </a:r>
            <a:r>
              <a:rPr lang="en-US" sz="1600" spc="15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1600" spc="15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、外伤住院。</a:t>
            </a:r>
            <a:r>
              <a:rPr lang="en-US" altLang="zh-CN" sz="1600" spc="15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1600" spc="15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、医保待遇问题未能在医院直接核减的。</a:t>
            </a:r>
            <a:r>
              <a:rPr lang="en-US" altLang="zh-CN" sz="1600" spc="15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3</a:t>
            </a:r>
            <a:r>
              <a:rPr lang="zh-CN" altLang="en-US" sz="1600" spc="15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因寒暑假、休学、实习在异地住院，或</a:t>
            </a:r>
            <a:r>
              <a:rPr sz="1600" spc="15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经武汉市三甲以上医院转诊去异地住院治疗的重大疾病（白血病、恶性病等）</a:t>
            </a:r>
            <a:r>
              <a:rPr lang="zh-CN" sz="1600" spc="15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在医保平台申请备案失败的</a:t>
            </a:r>
            <a:r>
              <a:rPr sz="1600" spc="15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 </a:t>
            </a:r>
            <a:r>
              <a:rPr lang="zh-CN" sz="1600" spc="15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。</a:t>
            </a:r>
            <a:endParaRPr lang="zh-CN" sz="1600" spc="15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69882" y="1877196"/>
            <a:ext cx="10566484" cy="62992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600" b="1" spc="30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</a:rPr>
              <a:t>一、大学生医保附报资料</a:t>
            </a:r>
            <a:endParaRPr lang="zh-CN" altLang="en-US" sz="3600" b="1" spc="30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直角三角形 15"/>
          <p:cNvSpPr/>
          <p:nvPr>
            <p:custDataLst>
              <p:tags r:id="rId8"/>
            </p:custDataLst>
          </p:nvPr>
        </p:nvSpPr>
        <p:spPr>
          <a:xfrm rot="10800000">
            <a:off x="9684884" y="0"/>
            <a:ext cx="2507116" cy="2507116"/>
          </a:xfrm>
          <a:prstGeom prst="rtTriangle">
            <a:avLst/>
          </a:prstGeom>
          <a:solidFill>
            <a:srgbClr val="FBCC3E"/>
          </a:solidFill>
          <a:ln>
            <a:noFill/>
          </a:ln>
        </p:spPr>
        <p:style>
          <a:lnRef idx="2">
            <a:srgbClr val="1BA9D3">
              <a:shade val="50000"/>
            </a:srgbClr>
          </a:lnRef>
          <a:fillRef idx="1">
            <a:srgbClr val="1BA9D3"/>
          </a:fillRef>
          <a:effectRef idx="0">
            <a:srgbClr val="1BA9D3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kumimoji="1" lang="zh-CN" altLang="en-US" sz="1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83820"/>
            <a:ext cx="3955415" cy="95186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>
            <p:custDataLst>
              <p:tags r:id="rId1"/>
            </p:custDataLst>
          </p:nvPr>
        </p:nvSpPr>
        <p:spPr>
          <a:xfrm>
            <a:off x="11077437" y="5777393"/>
            <a:ext cx="889274" cy="889274"/>
          </a:xfrm>
          <a:prstGeom prst="ellipse">
            <a:avLst/>
          </a:prstGeom>
          <a:solidFill>
            <a:srgbClr val="5B9BD5">
              <a:lumMod val="20000"/>
              <a:lumOff val="80000"/>
              <a:alpha val="70000"/>
            </a:srgbClr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椭圆 14"/>
          <p:cNvSpPr/>
          <p:nvPr>
            <p:custDataLst>
              <p:tags r:id="rId2"/>
            </p:custDataLst>
          </p:nvPr>
        </p:nvSpPr>
        <p:spPr>
          <a:xfrm>
            <a:off x="10747100" y="5275790"/>
            <a:ext cx="330337" cy="330337"/>
          </a:xfrm>
          <a:prstGeom prst="ellipse">
            <a:avLst/>
          </a:prstGeom>
          <a:solidFill>
            <a:srgbClr val="5B9BD5">
              <a:lumMod val="20000"/>
              <a:lumOff val="80000"/>
              <a:alpha val="70000"/>
            </a:srgbClr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167005" y="0"/>
            <a:ext cx="12024995" cy="2121535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669924" y="1667284"/>
            <a:ext cx="10852150" cy="1095150"/>
          </a:xfrm>
          <a:prstGeom prst="rect">
            <a:avLst/>
          </a:prstGeom>
          <a:noFill/>
        </p:spPr>
        <p:txBody>
          <a:bodyPr wrap="square" lIns="90170" tIns="46990" rIns="90170" bIns="46990" rtlCol="0" anchor="t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0" lvl="0" indent="0" algn="ctr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SzPct val="100000"/>
            </a:pPr>
            <a:r>
              <a:rPr lang="zh-CN" altLang="en-US" sz="140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</a:rPr>
              <a:t>大学生医保异地住院需附报以下资料：</a:t>
            </a:r>
            <a:endParaRPr lang="zh-CN" altLang="en-US" sz="1400" dirty="0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669924" y="750270"/>
            <a:ext cx="10566400" cy="624840"/>
          </a:xfrm>
          <a:prstGeom prst="rect">
            <a:avLst/>
          </a:prstGeom>
          <a:noFill/>
        </p:spPr>
        <p:txBody>
          <a:bodyPr wrap="square" lIns="90170" tIns="46990" rIns="90170" bIns="46990" rtlCol="0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600" b="1" spc="30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</a:rPr>
              <a:t>一、大学生医保附报资料</a:t>
            </a:r>
            <a:endParaRPr lang="zh-CN" altLang="en-US" sz="3600" b="1" spc="300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3" name="任意多边形: 形状 11"/>
          <p:cNvSpPr/>
          <p:nvPr>
            <p:custDataLst>
              <p:tags r:id="rId6"/>
            </p:custDataLst>
          </p:nvPr>
        </p:nvSpPr>
        <p:spPr>
          <a:xfrm>
            <a:off x="1" y="-1079"/>
            <a:ext cx="1095891" cy="917015"/>
          </a:xfrm>
          <a:custGeom>
            <a:avLst/>
            <a:gdLst>
              <a:gd name="connsiteX0" fmla="*/ 0 w 1095891"/>
              <a:gd name="connsiteY0" fmla="*/ 0 h 917015"/>
              <a:gd name="connsiteX1" fmla="*/ 1079584 w 1095891"/>
              <a:gd name="connsiteY1" fmla="*/ 0 h 917015"/>
              <a:gd name="connsiteX2" fmla="*/ 1080432 w 1095891"/>
              <a:gd name="connsiteY2" fmla="*/ 2732 h 917015"/>
              <a:gd name="connsiteX3" fmla="*/ 1095891 w 1095891"/>
              <a:gd name="connsiteY3" fmla="*/ 156086 h 917015"/>
              <a:gd name="connsiteX4" fmla="*/ 334962 w 1095891"/>
              <a:gd name="connsiteY4" fmla="*/ 917015 h 917015"/>
              <a:gd name="connsiteX5" fmla="*/ 38774 w 1095891"/>
              <a:gd name="connsiteY5" fmla="*/ 857217 h 917015"/>
              <a:gd name="connsiteX6" fmla="*/ 0 w 1095891"/>
              <a:gd name="connsiteY6" fmla="*/ 836171 h 917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5891" h="917015">
                <a:moveTo>
                  <a:pt x="0" y="0"/>
                </a:moveTo>
                <a:lnTo>
                  <a:pt x="1079584" y="0"/>
                </a:lnTo>
                <a:lnTo>
                  <a:pt x="1080432" y="2732"/>
                </a:lnTo>
                <a:cubicBezTo>
                  <a:pt x="1090568" y="52267"/>
                  <a:pt x="1095891" y="103555"/>
                  <a:pt x="1095891" y="156086"/>
                </a:cubicBezTo>
                <a:cubicBezTo>
                  <a:pt x="1095891" y="576335"/>
                  <a:pt x="755211" y="917015"/>
                  <a:pt x="334962" y="917015"/>
                </a:cubicBezTo>
                <a:cubicBezTo>
                  <a:pt x="229900" y="917015"/>
                  <a:pt x="129811" y="895723"/>
                  <a:pt x="38774" y="857217"/>
                </a:cubicBezTo>
                <a:lnTo>
                  <a:pt x="0" y="836171"/>
                </a:lnTo>
                <a:close/>
              </a:path>
            </a:pathLst>
          </a:custGeom>
          <a:solidFill>
            <a:srgbClr val="5B9BD5">
              <a:lumMod val="20000"/>
              <a:lumOff val="80000"/>
            </a:srgbClr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任意多边形: 形状 12"/>
          <p:cNvSpPr/>
          <p:nvPr>
            <p:custDataLst>
              <p:tags r:id="rId7"/>
            </p:custDataLst>
          </p:nvPr>
        </p:nvSpPr>
        <p:spPr>
          <a:xfrm flipH="1" flipV="1">
            <a:off x="11445273" y="2308858"/>
            <a:ext cx="746726" cy="624842"/>
          </a:xfrm>
          <a:custGeom>
            <a:avLst/>
            <a:gdLst>
              <a:gd name="connsiteX0" fmla="*/ 0 w 1095891"/>
              <a:gd name="connsiteY0" fmla="*/ 0 h 917015"/>
              <a:gd name="connsiteX1" fmla="*/ 1079584 w 1095891"/>
              <a:gd name="connsiteY1" fmla="*/ 0 h 917015"/>
              <a:gd name="connsiteX2" fmla="*/ 1080432 w 1095891"/>
              <a:gd name="connsiteY2" fmla="*/ 2732 h 917015"/>
              <a:gd name="connsiteX3" fmla="*/ 1095891 w 1095891"/>
              <a:gd name="connsiteY3" fmla="*/ 156086 h 917015"/>
              <a:gd name="connsiteX4" fmla="*/ 334962 w 1095891"/>
              <a:gd name="connsiteY4" fmla="*/ 917015 h 917015"/>
              <a:gd name="connsiteX5" fmla="*/ 38774 w 1095891"/>
              <a:gd name="connsiteY5" fmla="*/ 857217 h 917015"/>
              <a:gd name="connsiteX6" fmla="*/ 0 w 1095891"/>
              <a:gd name="connsiteY6" fmla="*/ 836171 h 917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5891" h="917015">
                <a:moveTo>
                  <a:pt x="0" y="0"/>
                </a:moveTo>
                <a:lnTo>
                  <a:pt x="1079584" y="0"/>
                </a:lnTo>
                <a:lnTo>
                  <a:pt x="1080432" y="2732"/>
                </a:lnTo>
                <a:cubicBezTo>
                  <a:pt x="1090568" y="52267"/>
                  <a:pt x="1095891" y="103555"/>
                  <a:pt x="1095891" y="156086"/>
                </a:cubicBezTo>
                <a:cubicBezTo>
                  <a:pt x="1095891" y="576335"/>
                  <a:pt x="755211" y="917015"/>
                  <a:pt x="334962" y="917015"/>
                </a:cubicBezTo>
                <a:cubicBezTo>
                  <a:pt x="229900" y="917015"/>
                  <a:pt x="129811" y="895723"/>
                  <a:pt x="38774" y="857217"/>
                </a:cubicBezTo>
                <a:lnTo>
                  <a:pt x="0" y="836171"/>
                </a:lnTo>
                <a:close/>
              </a:path>
            </a:pathLst>
          </a:custGeom>
          <a:solidFill>
            <a:srgbClr val="5B9BD5">
              <a:lumMod val="20000"/>
              <a:lumOff val="80000"/>
            </a:srgbClr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任意多边形: 形状 15"/>
          <p:cNvSpPr/>
          <p:nvPr>
            <p:custDataLst>
              <p:tags r:id="rId8"/>
            </p:custDataLst>
          </p:nvPr>
        </p:nvSpPr>
        <p:spPr>
          <a:xfrm>
            <a:off x="1000125" y="-1079"/>
            <a:ext cx="574676" cy="480875"/>
          </a:xfrm>
          <a:custGeom>
            <a:avLst/>
            <a:gdLst>
              <a:gd name="connsiteX0" fmla="*/ 0 w 1095891"/>
              <a:gd name="connsiteY0" fmla="*/ 0 h 917015"/>
              <a:gd name="connsiteX1" fmla="*/ 1079584 w 1095891"/>
              <a:gd name="connsiteY1" fmla="*/ 0 h 917015"/>
              <a:gd name="connsiteX2" fmla="*/ 1080432 w 1095891"/>
              <a:gd name="connsiteY2" fmla="*/ 2732 h 917015"/>
              <a:gd name="connsiteX3" fmla="*/ 1095891 w 1095891"/>
              <a:gd name="connsiteY3" fmla="*/ 156086 h 917015"/>
              <a:gd name="connsiteX4" fmla="*/ 334962 w 1095891"/>
              <a:gd name="connsiteY4" fmla="*/ 917015 h 917015"/>
              <a:gd name="connsiteX5" fmla="*/ 38774 w 1095891"/>
              <a:gd name="connsiteY5" fmla="*/ 857217 h 917015"/>
              <a:gd name="connsiteX6" fmla="*/ 0 w 1095891"/>
              <a:gd name="connsiteY6" fmla="*/ 836171 h 917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5891" h="917015">
                <a:moveTo>
                  <a:pt x="0" y="0"/>
                </a:moveTo>
                <a:lnTo>
                  <a:pt x="1079584" y="0"/>
                </a:lnTo>
                <a:lnTo>
                  <a:pt x="1080432" y="2732"/>
                </a:lnTo>
                <a:cubicBezTo>
                  <a:pt x="1090568" y="52267"/>
                  <a:pt x="1095891" y="103555"/>
                  <a:pt x="1095891" y="156086"/>
                </a:cubicBezTo>
                <a:cubicBezTo>
                  <a:pt x="1095891" y="576335"/>
                  <a:pt x="755211" y="917015"/>
                  <a:pt x="334962" y="917015"/>
                </a:cubicBezTo>
                <a:cubicBezTo>
                  <a:pt x="229900" y="917015"/>
                  <a:pt x="129811" y="895723"/>
                  <a:pt x="38774" y="857217"/>
                </a:cubicBezTo>
                <a:lnTo>
                  <a:pt x="0" y="836171"/>
                </a:lnTo>
                <a:close/>
              </a:path>
            </a:pathLst>
          </a:custGeom>
          <a:solidFill>
            <a:srgbClr val="5B9BD5">
              <a:lumMod val="20000"/>
              <a:lumOff val="80000"/>
            </a:srgbClr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任意多边形: 形状 16"/>
          <p:cNvSpPr/>
          <p:nvPr>
            <p:custDataLst>
              <p:tags r:id="rId9"/>
            </p:custDataLst>
          </p:nvPr>
        </p:nvSpPr>
        <p:spPr>
          <a:xfrm flipH="1" flipV="1">
            <a:off x="11133722" y="2629422"/>
            <a:ext cx="363630" cy="304277"/>
          </a:xfrm>
          <a:custGeom>
            <a:avLst/>
            <a:gdLst>
              <a:gd name="connsiteX0" fmla="*/ 0 w 1095891"/>
              <a:gd name="connsiteY0" fmla="*/ 0 h 917015"/>
              <a:gd name="connsiteX1" fmla="*/ 1079584 w 1095891"/>
              <a:gd name="connsiteY1" fmla="*/ 0 h 917015"/>
              <a:gd name="connsiteX2" fmla="*/ 1080432 w 1095891"/>
              <a:gd name="connsiteY2" fmla="*/ 2732 h 917015"/>
              <a:gd name="connsiteX3" fmla="*/ 1095891 w 1095891"/>
              <a:gd name="connsiteY3" fmla="*/ 156086 h 917015"/>
              <a:gd name="connsiteX4" fmla="*/ 334962 w 1095891"/>
              <a:gd name="connsiteY4" fmla="*/ 917015 h 917015"/>
              <a:gd name="connsiteX5" fmla="*/ 38774 w 1095891"/>
              <a:gd name="connsiteY5" fmla="*/ 857217 h 917015"/>
              <a:gd name="connsiteX6" fmla="*/ 0 w 1095891"/>
              <a:gd name="connsiteY6" fmla="*/ 836171 h 917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5891" h="917015">
                <a:moveTo>
                  <a:pt x="0" y="0"/>
                </a:moveTo>
                <a:lnTo>
                  <a:pt x="1079584" y="0"/>
                </a:lnTo>
                <a:lnTo>
                  <a:pt x="1080432" y="2732"/>
                </a:lnTo>
                <a:cubicBezTo>
                  <a:pt x="1090568" y="52267"/>
                  <a:pt x="1095891" y="103555"/>
                  <a:pt x="1095891" y="156086"/>
                </a:cubicBezTo>
                <a:cubicBezTo>
                  <a:pt x="1095891" y="576335"/>
                  <a:pt x="755211" y="917015"/>
                  <a:pt x="334962" y="917015"/>
                </a:cubicBezTo>
                <a:cubicBezTo>
                  <a:pt x="229900" y="917015"/>
                  <a:pt x="129811" y="895723"/>
                  <a:pt x="38774" y="857217"/>
                </a:cubicBezTo>
                <a:lnTo>
                  <a:pt x="0" y="836171"/>
                </a:lnTo>
                <a:close/>
              </a:path>
            </a:pathLst>
          </a:custGeom>
          <a:solidFill>
            <a:srgbClr val="5B9BD5">
              <a:lumMod val="20000"/>
              <a:lumOff val="80000"/>
            </a:srgbClr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矩形 20"/>
          <p:cNvSpPr/>
          <p:nvPr>
            <p:custDataLst>
              <p:tags r:id="rId10"/>
            </p:custDataLst>
          </p:nvPr>
        </p:nvSpPr>
        <p:spPr>
          <a:xfrm>
            <a:off x="1024255" y="2376170"/>
            <a:ext cx="10354310" cy="4025265"/>
          </a:xfrm>
          <a:prstGeom prst="rect">
            <a:avLst/>
          </a:prstGeom>
        </p:spPr>
        <p:txBody>
          <a:bodyPr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defRPr>
            </a:lvl9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《情况说明表》</a:t>
            </a:r>
            <a:endParaRPr lang="zh-CN" altLang="en-US" sz="1200" spc="15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《参保人员转院就医审批意见单》</a:t>
            </a:r>
            <a:endParaRPr lang="zh-CN" altLang="en-US" sz="1200" spc="15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lvl="0" indent="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None/>
            </a:pP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sym typeface="+mn-ea"/>
              </a:rPr>
              <a:t>三</a:t>
            </a:r>
            <a:r>
              <a:rPr lang="en-US" altLang="zh-CN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sym typeface="+mn-ea"/>
              </a:rPr>
              <a:t>.《武汉市医疗生育保险待遇申请记录单》</a:t>
            </a:r>
            <a:r>
              <a:rPr lang="en-US" altLang="zh-CN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sym typeface="+mn-ea"/>
              </a:rPr>
              <a:t>可在校医院网站首页的“相关下载”中下载,</a:t>
            </a: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sym typeface="+mn-ea"/>
              </a:rPr>
              <a:t>下载之后请认真阅读填表注意事项，最后</a:t>
            </a:r>
            <a:r>
              <a:rPr lang="en-US" altLang="zh-CN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sym typeface="+mn-ea"/>
              </a:rPr>
              <a:t>“</a:t>
            </a: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sym typeface="+mn-ea"/>
              </a:rPr>
              <a:t>经办人签名签名后，时间一项不填写（由医保办老师统一填写）</a:t>
            </a:r>
            <a:r>
              <a:rPr lang="en-US" altLang="zh-CN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sym typeface="+mn-ea"/>
              </a:rPr>
              <a:t>。</a:t>
            </a:r>
            <a:endParaRPr lang="en-US" altLang="zh-CN" sz="1200" spc="15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lvl="0" indent="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None/>
            </a:pP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四</a:t>
            </a:r>
            <a:r>
              <a:rPr lang="en-US" altLang="zh-CN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.身份证复印件；</a:t>
            </a:r>
            <a:endParaRPr lang="en-US" altLang="zh-CN" sz="1200" spc="15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lvl="0" indent="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None/>
            </a:pP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五</a:t>
            </a:r>
            <a:r>
              <a:rPr lang="en-US" altLang="zh-CN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.在我校办理的</a:t>
            </a: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学生本人</a:t>
            </a:r>
            <a:r>
              <a:rPr lang="en-US" altLang="zh-CN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工行卡复印件（在复印件上注明：姓名、电话、卡号重新抄写、开户行名称）</a:t>
            </a: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；</a:t>
            </a:r>
            <a:endParaRPr lang="en-US" altLang="zh-CN" sz="1200" spc="15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lvl="0" indent="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None/>
            </a:pP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六</a:t>
            </a:r>
            <a:r>
              <a:rPr lang="en-US" altLang="zh-CN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.住院发票原件、住院费用汇总清单原件；</a:t>
            </a:r>
            <a:endParaRPr lang="en-US" altLang="zh-CN" sz="1200" spc="15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lvl="0" indent="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None/>
            </a:pP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七</a:t>
            </a:r>
            <a:r>
              <a:rPr lang="en-US" altLang="zh-CN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.病案首页、出院记录、临时医嘱、长期医嘱、手术记录和麻醉记录（无手术的不需要手术记录及麻醉记录）</a:t>
            </a: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的</a:t>
            </a:r>
            <a:r>
              <a:rPr lang="en-US" altLang="zh-CN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原件</a:t>
            </a: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（出院后</a:t>
            </a:r>
            <a:r>
              <a:rPr lang="en-US" altLang="zh-CN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7-15</a:t>
            </a: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个工作日去住院医院病案室打印）；</a:t>
            </a:r>
            <a:endParaRPr lang="en-US" altLang="zh-CN" sz="1200" spc="15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lvl="0" indent="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None/>
            </a:pP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八</a:t>
            </a:r>
            <a:r>
              <a:rPr lang="en-US" altLang="zh-CN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.   复印件一套（商保赔付资料）：</a:t>
            </a: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《非车险申请表、</a:t>
            </a:r>
            <a:r>
              <a:rPr lang="en-US" altLang="zh-CN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身份证正反面、</a:t>
            </a:r>
            <a:r>
              <a:rPr lang="zh-CN" altLang="en-US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在读证明或学生证学号面复印件、</a:t>
            </a:r>
            <a:r>
              <a:rPr lang="en-US" altLang="zh-CN" sz="1200" spc="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ea typeface="微软雅黑" panose="020B0503020204020204" charset="-122"/>
              </a:rPr>
              <a:t>银行卡正反面、住院发票和清单、出院记录。（未参加商保的同学不需准备此项）</a:t>
            </a:r>
            <a:endParaRPr lang="en-US" altLang="zh-CN" sz="1200" spc="15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tDnDiag">
            <a:fgClr>
              <a:srgbClr val="FFFFFF">
                <a:lumMod val="85000"/>
              </a:srgbClr>
            </a:fgClr>
            <a:bgClr>
              <a:srgbClr val="FFFFFF"/>
            </a:bgClr>
          </a:pattFill>
          <a:ln>
            <a:noFill/>
          </a:ln>
        </p:spPr>
        <p:style>
          <a:lnRef idx="2">
            <a:srgbClr val="1BA9D3">
              <a:shade val="50000"/>
            </a:srgbClr>
          </a:lnRef>
          <a:fillRef idx="1">
            <a:srgbClr val="1BA9D3"/>
          </a:fillRef>
          <a:effectRef idx="0">
            <a:srgbClr val="1BA9D3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kumimoji="1" lang="zh-CN" altLang="en-US" sz="1600" b="1" dirty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5" name="直角三角形 14"/>
          <p:cNvSpPr/>
          <p:nvPr>
            <p:custDataLst>
              <p:tags r:id="rId2"/>
            </p:custDataLst>
          </p:nvPr>
        </p:nvSpPr>
        <p:spPr>
          <a:xfrm rot="10800000">
            <a:off x="9684884" y="0"/>
            <a:ext cx="2507116" cy="2507116"/>
          </a:xfrm>
          <a:prstGeom prst="rtTriangle">
            <a:avLst/>
          </a:prstGeom>
          <a:solidFill>
            <a:srgbClr val="808080">
              <a:lumMod val="20000"/>
              <a:lumOff val="80000"/>
            </a:srgbClr>
          </a:solidFill>
          <a:ln>
            <a:noFill/>
          </a:ln>
        </p:spPr>
        <p:style>
          <a:lnRef idx="2">
            <a:srgbClr val="1BA9D3">
              <a:shade val="50000"/>
            </a:srgbClr>
          </a:lnRef>
          <a:fillRef idx="1">
            <a:srgbClr val="1BA9D3"/>
          </a:fillRef>
          <a:effectRef idx="0">
            <a:srgbClr val="1BA9D3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kumimoji="1" lang="zh-CN" altLang="en-US" sz="1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3"/>
            </p:custDataLst>
          </p:nvPr>
        </p:nvSpPr>
        <p:spPr>
          <a:xfrm flipH="1">
            <a:off x="0" y="182130"/>
            <a:ext cx="6666591" cy="6675871"/>
          </a:xfrm>
          <a:custGeom>
            <a:avLst/>
            <a:gdLst>
              <a:gd name="connsiteX0" fmla="*/ 6666591 w 6666591"/>
              <a:gd name="connsiteY0" fmla="*/ 0 h 6675871"/>
              <a:gd name="connsiteX1" fmla="*/ 0 w 6666591"/>
              <a:gd name="connsiteY1" fmla="*/ 6675871 h 6675871"/>
              <a:gd name="connsiteX2" fmla="*/ 103876 w 6666591"/>
              <a:gd name="connsiteY2" fmla="*/ 6675871 h 6675871"/>
              <a:gd name="connsiteX3" fmla="*/ 6666591 w 6666591"/>
              <a:gd name="connsiteY3" fmla="*/ 104021 h 6675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6591" h="6675871">
                <a:moveTo>
                  <a:pt x="6666591" y="0"/>
                </a:moveTo>
                <a:lnTo>
                  <a:pt x="0" y="6675871"/>
                </a:lnTo>
                <a:lnTo>
                  <a:pt x="103876" y="6675871"/>
                </a:lnTo>
                <a:lnTo>
                  <a:pt x="6666591" y="104021"/>
                </a:lnTo>
                <a:close/>
              </a:path>
            </a:pathLst>
          </a:custGeom>
          <a:solidFill>
            <a:srgbClr val="FBCC3E"/>
          </a:solidFill>
          <a:ln>
            <a:noFill/>
          </a:ln>
        </p:spPr>
        <p:style>
          <a:lnRef idx="2">
            <a:srgbClr val="1BA9D3">
              <a:shade val="50000"/>
            </a:srgbClr>
          </a:lnRef>
          <a:fillRef idx="1">
            <a:srgbClr val="1BA9D3"/>
          </a:fillRef>
          <a:effectRef idx="0">
            <a:srgbClr val="1BA9D3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kumimoji="1" lang="zh-CN" altLang="en-US" sz="1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直角三角形 11"/>
          <p:cNvSpPr/>
          <p:nvPr>
            <p:custDataLst>
              <p:tags r:id="rId4"/>
            </p:custDataLst>
          </p:nvPr>
        </p:nvSpPr>
        <p:spPr>
          <a:xfrm>
            <a:off x="0" y="573314"/>
            <a:ext cx="6284686" cy="6284686"/>
          </a:xfrm>
          <a:prstGeom prst="rtTriangle">
            <a:avLst/>
          </a:prstGeom>
          <a:solidFill>
            <a:srgbClr val="1BA9D3"/>
          </a:solidFill>
          <a:ln>
            <a:noFill/>
          </a:ln>
        </p:spPr>
        <p:style>
          <a:lnRef idx="2">
            <a:srgbClr val="1BA9D3">
              <a:shade val="50000"/>
            </a:srgbClr>
          </a:lnRef>
          <a:fillRef idx="1">
            <a:srgbClr val="1BA9D3"/>
          </a:fillRef>
          <a:effectRef idx="0">
            <a:srgbClr val="1BA9D3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kumimoji="1" lang="zh-CN" altLang="en-US" sz="1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矩形 12"/>
          <p:cNvSpPr/>
          <p:nvPr>
            <p:custDataLst>
              <p:tags r:id="rId5"/>
            </p:custDataLst>
          </p:nvPr>
        </p:nvSpPr>
        <p:spPr>
          <a:xfrm>
            <a:off x="0" y="1023892"/>
            <a:ext cx="12192000" cy="47860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rgbClr val="1BA9D3">
              <a:shade val="50000"/>
            </a:srgbClr>
          </a:lnRef>
          <a:fillRef idx="1">
            <a:srgbClr val="1BA9D3"/>
          </a:fillRef>
          <a:effectRef idx="0">
            <a:srgbClr val="1BA9D3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kumimoji="1" lang="zh-CN" altLang="en-US" sz="1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669882" y="2237604"/>
            <a:ext cx="10852237" cy="2176145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55600" lvl="0" indent="-35560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808080"/>
              </a:buClr>
              <a:buSzPct val="100000"/>
              <a:buFont typeface="WPS-Bullets" pitchFamily="2" charset="0"/>
              <a:buChar char=""/>
            </a:pPr>
            <a:r>
              <a:rPr lang="zh-CN" altLang="en-US" sz="1600" b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</a:rPr>
              <a:t>下类情况需提供：</a:t>
            </a:r>
            <a:endParaRPr lang="zh-CN" altLang="en-US" sz="1600" b="1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355600" lvl="1" indent="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080">
                  <a:lumMod val="60000"/>
                  <a:lumOff val="40000"/>
                </a:srgbClr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1600" spc="15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</a:rPr>
              <a:t>外伤住院的：需填写《外伤承诺书》，并由所在学院或街道（派出所）签字盖章。无外伤住院情况的不需提供此项</a:t>
            </a:r>
            <a:endParaRPr lang="zh-CN" altLang="en-US" sz="1600" spc="15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直角三角形 15"/>
          <p:cNvSpPr/>
          <p:nvPr>
            <p:custDataLst>
              <p:tags r:id="rId7"/>
            </p:custDataLst>
          </p:nvPr>
        </p:nvSpPr>
        <p:spPr>
          <a:xfrm rot="10800000">
            <a:off x="9684884" y="0"/>
            <a:ext cx="2507116" cy="2507116"/>
          </a:xfrm>
          <a:prstGeom prst="rtTriangle">
            <a:avLst/>
          </a:prstGeom>
          <a:solidFill>
            <a:srgbClr val="FBCC3E"/>
          </a:solidFill>
          <a:ln>
            <a:noFill/>
          </a:ln>
        </p:spPr>
        <p:style>
          <a:lnRef idx="2">
            <a:srgbClr val="1BA9D3">
              <a:shade val="50000"/>
            </a:srgbClr>
          </a:lnRef>
          <a:fillRef idx="1">
            <a:srgbClr val="1BA9D3"/>
          </a:fillRef>
          <a:effectRef idx="0">
            <a:srgbClr val="1BA9D3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kumimoji="1" lang="zh-CN" altLang="en-US" sz="16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65" y="87630"/>
            <a:ext cx="3955415" cy="951865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6"/>
          <p:cNvSpPr>
            <a:spLocks noChangeArrowheads="1"/>
          </p:cNvSpPr>
          <p:nvPr/>
        </p:nvSpPr>
        <p:spPr bwMode="auto">
          <a:xfrm>
            <a:off x="1955800" y="1044575"/>
            <a:ext cx="7773670" cy="728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 eaLnBrk="0" hangingPunct="0"/>
            <a:r>
              <a:rPr lang="en-US" altLang="zh-CN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一、大学生医保附报</a:t>
            </a:r>
            <a:r>
              <a:rPr lang="zh-CN" altLang="en-US" sz="320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资料样表</a:t>
            </a:r>
            <a:endParaRPr lang="zh-CN" altLang="en-US" sz="32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43" name="Rectangle 17"/>
          <p:cNvSpPr>
            <a:spLocks noChangeArrowheads="1"/>
          </p:cNvSpPr>
          <p:nvPr/>
        </p:nvSpPr>
        <p:spPr bwMode="auto">
          <a:xfrm>
            <a:off x="2400301" y="3429000"/>
            <a:ext cx="7508875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0" hangingPunct="0">
              <a:lnSpc>
                <a:spcPct val="110000"/>
              </a:lnSpc>
            </a:pPr>
            <a:r>
              <a:rPr lang="zh-CN" altLang="en-US" sz="3200">
                <a:solidFill>
                  <a:srgbClr val="0000CC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t>  </a:t>
            </a:r>
            <a:endParaRPr lang="zh-CN" altLang="en-US">
              <a:solidFill>
                <a:srgbClr val="0000CC"/>
              </a:solidFill>
              <a:latin typeface="Arial" panose="020B0604020202020204" pitchFamily="34" charset="0"/>
              <a:ea typeface="华文中宋" panose="020106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18" y="2335972"/>
            <a:ext cx="3138854" cy="4185139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021630" y="2577911"/>
            <a:ext cx="257957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均用</a:t>
            </a:r>
            <a:r>
              <a:rPr lang="en-US" altLang="zh-CN" dirty="0" smtClean="0"/>
              <a:t>A4</a:t>
            </a:r>
            <a:r>
              <a:rPr lang="zh-CN" altLang="en-US" dirty="0" smtClean="0"/>
              <a:t>纸复印，银行卡复印件并写上姓名，卡号、开户行名称、及本人电话。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2400302" y="1921164"/>
            <a:ext cx="453620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8-5</a:t>
            </a:r>
            <a:r>
              <a:rPr lang="zh-CN" altLang="en-US" dirty="0" smtClean="0"/>
              <a:t>银行卡复印件（如下样图）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2329962" y="1626577"/>
            <a:ext cx="7399507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 8-4</a:t>
            </a:r>
            <a:r>
              <a:rPr lang="zh-CN" altLang="en-US" dirty="0" smtClean="0"/>
              <a:t>身份证复印件：正反面在同一张</a:t>
            </a:r>
            <a:r>
              <a:rPr lang="en-US" altLang="zh-CN" dirty="0" smtClean="0"/>
              <a:t>A</a:t>
            </a:r>
            <a:r>
              <a:rPr lang="en-US" altLang="zh-CN" dirty="0"/>
              <a:t>4</a:t>
            </a:r>
            <a:r>
              <a:rPr lang="zh-CN" altLang="en-US" dirty="0" smtClean="0"/>
              <a:t>纸上（样表略，请复印清晰）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7271238" y="4501662"/>
            <a:ext cx="245823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注：也可以是学生本人的四大银行卡。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140"/>
            <a:ext cx="3955415" cy="87947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6"/>
          <p:cNvSpPr>
            <a:spLocks noChangeArrowheads="1"/>
          </p:cNvSpPr>
          <p:nvPr/>
        </p:nvSpPr>
        <p:spPr bwMode="auto">
          <a:xfrm>
            <a:off x="1955800" y="1044575"/>
            <a:ext cx="7773670" cy="728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 eaLnBrk="0" hangingPunct="0"/>
            <a:r>
              <a:rPr lang="en-US" altLang="zh-CN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一、大学生医保附报</a:t>
            </a:r>
            <a:r>
              <a:rPr lang="zh-CN" altLang="en-US" sz="320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资料样表</a:t>
            </a:r>
            <a:endParaRPr lang="zh-CN" altLang="en-US" sz="32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43" name="Rectangle 17"/>
          <p:cNvSpPr>
            <a:spLocks noChangeArrowheads="1"/>
          </p:cNvSpPr>
          <p:nvPr/>
        </p:nvSpPr>
        <p:spPr bwMode="auto">
          <a:xfrm>
            <a:off x="2400301" y="3429000"/>
            <a:ext cx="7508875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0" hangingPunct="0">
              <a:lnSpc>
                <a:spcPct val="110000"/>
              </a:lnSpc>
            </a:pPr>
            <a:r>
              <a:rPr lang="zh-CN" altLang="en-US" sz="3200">
                <a:solidFill>
                  <a:srgbClr val="0000CC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t>  </a:t>
            </a:r>
            <a:endParaRPr lang="zh-CN" altLang="en-US">
              <a:solidFill>
                <a:srgbClr val="0000CC"/>
              </a:solidFill>
              <a:latin typeface="Arial" panose="020B0604020202020204" pitchFamily="34" charset="0"/>
              <a:ea typeface="华文中宋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33138" y="1647532"/>
            <a:ext cx="764930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8-6</a:t>
            </a:r>
            <a:r>
              <a:rPr lang="zh-CN" altLang="en-US" dirty="0"/>
              <a:t>住院发票原件、住院费用</a:t>
            </a:r>
            <a:r>
              <a:rPr lang="zh-CN" altLang="en-US" dirty="0">
                <a:solidFill>
                  <a:srgbClr val="FF0000"/>
                </a:solidFill>
              </a:rPr>
              <a:t>汇总</a:t>
            </a:r>
            <a:r>
              <a:rPr lang="zh-CN" altLang="en-US" dirty="0"/>
              <a:t>清单</a:t>
            </a:r>
            <a:r>
              <a:rPr lang="zh-CN" altLang="en-US" dirty="0" smtClean="0"/>
              <a:t>原件（出院时打印，非日清单）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95136" y="2477777"/>
            <a:ext cx="3685309" cy="276398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013" y="2017113"/>
            <a:ext cx="3418988" cy="432442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3825"/>
            <a:ext cx="3955415" cy="92138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6"/>
          <p:cNvSpPr>
            <a:spLocks noChangeArrowheads="1"/>
          </p:cNvSpPr>
          <p:nvPr/>
        </p:nvSpPr>
        <p:spPr bwMode="auto">
          <a:xfrm>
            <a:off x="1955800" y="1044575"/>
            <a:ext cx="7773670" cy="728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 eaLnBrk="0" hangingPunct="0"/>
            <a:r>
              <a:rPr lang="en-US" altLang="zh-CN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一、大学生医保附报</a:t>
            </a:r>
            <a:r>
              <a:rPr lang="zh-CN" altLang="en-US" sz="320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资料样表</a:t>
            </a:r>
            <a:endParaRPr lang="zh-CN" altLang="en-US" sz="32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43" name="Rectangle 17"/>
          <p:cNvSpPr>
            <a:spLocks noChangeArrowheads="1"/>
          </p:cNvSpPr>
          <p:nvPr/>
        </p:nvSpPr>
        <p:spPr bwMode="auto">
          <a:xfrm>
            <a:off x="2400301" y="3429000"/>
            <a:ext cx="7508875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0" hangingPunct="0">
              <a:lnSpc>
                <a:spcPct val="110000"/>
              </a:lnSpc>
            </a:pPr>
            <a:r>
              <a:rPr lang="zh-CN" altLang="en-US" sz="3200">
                <a:solidFill>
                  <a:srgbClr val="0000CC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t>  </a:t>
            </a:r>
            <a:endParaRPr lang="zh-CN" altLang="en-US">
              <a:solidFill>
                <a:srgbClr val="0000CC"/>
              </a:solidFill>
              <a:latin typeface="Arial" panose="020B0604020202020204" pitchFamily="34" charset="0"/>
              <a:ea typeface="华文中宋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00819" y="1626577"/>
            <a:ext cx="968628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8-7</a:t>
            </a:r>
            <a:r>
              <a:rPr lang="zh-CN" altLang="en-US" dirty="0"/>
              <a:t>病案首页、出院记录的原件、临时医嘱、长期医嘱、手术记录和麻醉记录（无手术的不</a:t>
            </a:r>
            <a:r>
              <a:rPr lang="zh-CN" altLang="en-US" dirty="0" smtClean="0"/>
              <a:t>需要手术及麻醉记录）</a:t>
            </a:r>
            <a:r>
              <a:rPr lang="en-US" altLang="zh-CN" dirty="0" smtClean="0">
                <a:solidFill>
                  <a:srgbClr val="FF0000"/>
                </a:solidFill>
              </a:rPr>
              <a:t>【</a:t>
            </a:r>
            <a:r>
              <a:rPr lang="zh-CN" altLang="en-US" dirty="0" smtClean="0">
                <a:solidFill>
                  <a:srgbClr val="FF0000"/>
                </a:solidFill>
              </a:rPr>
              <a:t>出院后</a:t>
            </a:r>
            <a:r>
              <a:rPr lang="en-US" altLang="zh-CN" dirty="0" smtClean="0">
                <a:solidFill>
                  <a:srgbClr val="FF0000"/>
                </a:solidFill>
              </a:rPr>
              <a:t>10-15</a:t>
            </a:r>
            <a:r>
              <a:rPr lang="zh-CN" altLang="en-US" dirty="0" smtClean="0">
                <a:solidFill>
                  <a:srgbClr val="FF0000"/>
                </a:solidFill>
              </a:rPr>
              <a:t>日到住院医院病案室复印并加盖公章，具体详询住院医院</a:t>
            </a:r>
            <a:r>
              <a:rPr lang="en-US" altLang="zh-CN" dirty="0" smtClean="0">
                <a:solidFill>
                  <a:srgbClr val="FF0000"/>
                </a:solidFill>
              </a:rPr>
              <a:t>】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369" y="2304708"/>
            <a:ext cx="2396259" cy="31950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628" y="2314485"/>
            <a:ext cx="2527876" cy="32129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038" y="2300589"/>
            <a:ext cx="1979089" cy="325812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128" y="2300589"/>
            <a:ext cx="2466410" cy="3199131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681018" y="5586397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病案首页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4285673" y="5586397"/>
            <a:ext cx="1413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出院记录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6530109" y="5586397"/>
            <a:ext cx="1330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临时医嘱</a:t>
            </a:r>
            <a:endParaRPr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9190181" y="5689600"/>
            <a:ext cx="1550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长期医嘱</a:t>
            </a:r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5890"/>
            <a:ext cx="3955415" cy="89154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6"/>
          <p:cNvSpPr>
            <a:spLocks noChangeArrowheads="1"/>
          </p:cNvSpPr>
          <p:nvPr/>
        </p:nvSpPr>
        <p:spPr bwMode="auto">
          <a:xfrm>
            <a:off x="1955800" y="1044575"/>
            <a:ext cx="7773670" cy="728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 eaLnBrk="0" hangingPunct="0"/>
            <a:r>
              <a:rPr lang="en-US" altLang="zh-CN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一、大学生医保附报</a:t>
            </a:r>
            <a:r>
              <a:rPr lang="zh-CN" altLang="en-US" sz="320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资料样表</a:t>
            </a:r>
            <a:endParaRPr lang="zh-CN" altLang="en-US" sz="32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43" name="Rectangle 17"/>
          <p:cNvSpPr>
            <a:spLocks noChangeArrowheads="1"/>
          </p:cNvSpPr>
          <p:nvPr/>
        </p:nvSpPr>
        <p:spPr bwMode="auto">
          <a:xfrm>
            <a:off x="2400301" y="3429000"/>
            <a:ext cx="7508875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0" hangingPunct="0">
              <a:lnSpc>
                <a:spcPct val="110000"/>
              </a:lnSpc>
            </a:pPr>
            <a:r>
              <a:rPr lang="zh-CN" altLang="en-US" sz="3200">
                <a:solidFill>
                  <a:srgbClr val="0000CC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t>  </a:t>
            </a:r>
            <a:endParaRPr lang="zh-CN" altLang="en-US">
              <a:solidFill>
                <a:srgbClr val="0000CC"/>
              </a:solidFill>
              <a:latin typeface="Arial" panose="020B0604020202020204" pitchFamily="34" charset="0"/>
              <a:ea typeface="华文中宋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29962" y="1626577"/>
            <a:ext cx="9464873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8-7</a:t>
            </a:r>
            <a:r>
              <a:rPr lang="zh-CN" altLang="en-US" dirty="0"/>
              <a:t>病案首页、出院记录的原件、临时医嘱、长期医嘱、手术记录和麻醉记录（无手术的不需要此项</a:t>
            </a:r>
            <a:r>
              <a:rPr lang="zh-CN" altLang="en-US" dirty="0" smtClean="0"/>
              <a:t>）</a:t>
            </a:r>
            <a:r>
              <a:rPr lang="en-US" altLang="zh-CN" dirty="0" smtClean="0">
                <a:solidFill>
                  <a:srgbClr val="FF0000"/>
                </a:solidFill>
              </a:rPr>
              <a:t>【</a:t>
            </a:r>
            <a:r>
              <a:rPr lang="zh-CN" altLang="en-US" sz="2400" dirty="0" smtClean="0">
                <a:solidFill>
                  <a:srgbClr val="FF0000"/>
                </a:solidFill>
              </a:rPr>
              <a:t>此项为出院后</a:t>
            </a:r>
            <a:r>
              <a:rPr lang="en-US" altLang="zh-CN" sz="2400" dirty="0" smtClean="0">
                <a:solidFill>
                  <a:srgbClr val="FF0000"/>
                </a:solidFill>
              </a:rPr>
              <a:t>10-15</a:t>
            </a:r>
            <a:r>
              <a:rPr lang="zh-CN" altLang="en-US" sz="2400" dirty="0" smtClean="0">
                <a:solidFill>
                  <a:srgbClr val="FF0000"/>
                </a:solidFill>
              </a:rPr>
              <a:t>日到住院医院复印并加盖公章，具体详询医院</a:t>
            </a:r>
            <a:r>
              <a:rPr lang="en-US" altLang="zh-CN" dirty="0" smtClean="0">
                <a:solidFill>
                  <a:srgbClr val="FF0000"/>
                </a:solidFill>
              </a:rPr>
              <a:t>】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530109" y="5586397"/>
            <a:ext cx="1330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麻醉记录单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410" y="2666085"/>
            <a:ext cx="2493818" cy="297697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865" y="2496380"/>
            <a:ext cx="2927927" cy="312378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780145" y="568960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手术记录单</a:t>
            </a:r>
            <a:endParaRPr lang="zh-CN" alt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1955800" y="5990270"/>
            <a:ext cx="12973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无手术的不需此项，手术为局麻的不需麻醉记录，腰麻及全麻等均需此两项，</a:t>
            </a:r>
            <a:endParaRPr lang="en-US" altLang="zh-CN" dirty="0" smtClean="0"/>
          </a:p>
          <a:p>
            <a:r>
              <a:rPr lang="zh-CN" altLang="en-US" dirty="0" smtClean="0"/>
              <a:t>如病案内无此项请找主治医生开具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890"/>
            <a:ext cx="3955415" cy="89154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10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741_2*l_h_f*1_2_1"/>
  <p:tag name="KSO_WM_TEMPLATE_CATEGORY" val="diagram"/>
  <p:tag name="KSO_WM_TEMPLATE_INDEX" val="741"/>
  <p:tag name="KSO_WM_UNIT_LAYERLEVEL" val="1_1_1"/>
  <p:tag name="KSO_WM_TAG_VERSION" val="1.0"/>
  <p:tag name="KSO_WM_BEAUTIFY_FLAG" val="#wm#"/>
  <p:tag name="KSO_WM_UNIT_PRESET_TEXT" val="单击此处添加文本具体内容"/>
  <p:tag name="KSO_WM_UNIT_TEXT_FILL_FORE_SCHEMECOLOR_INDEX" val="14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SLIDE_ID" val="diagram741_2"/>
  <p:tag name="KSO_WM_TEMPLATE_SUBCATEGORY" val="0"/>
  <p:tag name="KSO_WM_TEMPLATE_MASTER_TYPE" val="0"/>
  <p:tag name="KSO_WM_TEMPLATE_COLOR_TYPE" val="1"/>
  <p:tag name="KSO_WM_SLIDE_TYPE" val="text"/>
  <p:tag name="KSO_WM_SLIDE_SUBTYPE" val="diag"/>
  <p:tag name="KSO_WM_SLIDE_ITEM_CNT" val="2"/>
  <p:tag name="KSO_WM_SLIDE_INDEX" val="2"/>
  <p:tag name="KSO_WM_SLIDE_SIZE" val="321.179*220.508"/>
  <p:tag name="KSO_WM_SLIDE_POSITION" val="319.41*216.75"/>
  <p:tag name="KSO_WM_DIAGRAM_GROUP_CODE" val="l1-1"/>
  <p:tag name="KSO_WM_SLIDE_DIAGTYPE" val="l"/>
  <p:tag name="KSO_WM_TAG_VERSION" val="1.0"/>
  <p:tag name="KSO_WM_BEAUTIFY_FLAG" val="#wm#"/>
  <p:tag name="KSO_WM_TEMPLATE_CATEGORY" val="diagram"/>
  <p:tag name="KSO_WM_TEMPLATE_INDEX" val="741"/>
  <p:tag name="KSO_WM_SLIDE_LAYOUT" val="a_l"/>
  <p:tag name="KSO_WM_SLIDE_LAYOUT_CNT" val="1_1"/>
  <p:tag name="KSO_WM_SLIDE_MODEL_TYPE" val="cover"/>
</p:tagLst>
</file>

<file path=ppt/tags/tag12.xml><?xml version="1.0" encoding="utf-8"?>
<p:tagLst xmlns:p="http://schemas.openxmlformats.org/presentationml/2006/main">
  <p:tag name="KSO_WM_UNIT_LARGE_SHA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756_1*i*1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7"/>
  <p:tag name="KSO_WM_UNIT_COLOR_SCHEME_PARENT_PAGE" val="0_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194756_1*i*2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15"/>
  <p:tag name="KSO_WM_UNIT_COLOR_SCHEME_PARENT_PAGE" val="0_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194756_1*i*3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14"/>
  <p:tag name="KSO_WM_UNIT_COLOR_SCHEME_PARENT_PAGE" val="0_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756_1*i*4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11"/>
  <p:tag name="KSO_WM_UNIT_COLOR_SCHEME_PARENT_PAGE" val="0_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756_1*i*5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8"/>
  <p:tag name="KSO_WM_UNIT_COLOR_SCHEME_PARENT_PAGE" val="0_1"/>
</p:tagLst>
</file>

<file path=ppt/tags/tag17.xml><?xml version="1.0" encoding="utf-8"?>
<p:tagLst xmlns:p="http://schemas.openxmlformats.org/presentationml/2006/main">
  <p:tag name="KSO_WM_UNIT_TEXT_PART_ID_V2" val="d-4-2"/>
  <p:tag name="KSO_WM_UNIT_PRESET_TEXT" val="单击此处添加小标题：&#13;点击此处添加正文，文字是您思想的提炼，为了最终演示发布的良好效果，请尽量言简意赅的阐述观点；根据需要可酌情增减文字，以便观者可以准确理解您所传达的信息。您的正文已经简明扼要，字字珠玑，但信息却千丝万缕、错综复杂，需要用更多的文字来表述；但请您尽可能提炼思想的精髓，恰如其分的表达观点，往往可以事半功倍。为了能让您有更直观的字数感受，并进一步方便使用。&#13;我们为您标注了最适合的位置。您输入的文字到这里时，就是最佳视觉效果。"/>
  <p:tag name="KSO_WM_UNIT_NOCLEAR" val="1"/>
  <p:tag name="KSO_WM_UNIT_VALUE" val="3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756_1*f*1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3"/>
  <p:tag name="KSO_WM_UNIT_COLOR_SCHEME_PARENT_PAGE" val="0_1"/>
</p:tagLst>
</file>

<file path=ppt/tags/tag18.xml><?xml version="1.0" encoding="utf-8"?>
<p:tagLst xmlns:p="http://schemas.openxmlformats.org/presentationml/2006/main">
  <p:tag name="KSO_WM_UNIT_TEXT_PART_ID_V2" val="a-4-2"/>
  <p:tag name="KSO_WM_UNIT_ISCONTENTSTITLE" val="0"/>
  <p:tag name="KSO_WM_UNIT_PRESET_TEXT" val="单击此处可添加您的大标题内容"/>
  <p:tag name="KSO_WM_UNIT_NOCLEAR" val="0"/>
  <p:tag name="KSO_WM_UNIT_VALUE" val="25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756_1*a*1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9"/>
  <p:tag name="KSO_WM_UNIT_COLOR_SCHEME_PARENT_PAGE" val="0_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194756_1*i*6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16"/>
  <p:tag name="KSO_WM_UNIT_COLOR_SCHEME_PARENT_PAGE" val="0_1"/>
</p:tagLst>
</file>

<file path=ppt/tags/tag2.xml><?xml version="1.0" encoding="utf-8"?>
<p:tagLst xmlns:p="http://schemas.openxmlformats.org/presentationml/2006/main">
  <p:tag name="KSO_WM_UNIT_ISCONTENTSTITLE" val="0"/>
  <p:tag name="KSO_WM_UNIT_NOCLEAR" val="0"/>
  <p:tag name="KSO_WM_UNIT_VALUE" val="47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741_2*a*1"/>
  <p:tag name="KSO_WM_TEMPLATE_CATEGORY" val="diagram"/>
  <p:tag name="KSO_WM_TEMPLATE_INDEX" val="741"/>
  <p:tag name="KSO_WM_UNIT_LAYERLEVEL" val="1"/>
  <p:tag name="KSO_WM_TAG_VERSION" val="1.0"/>
  <p:tag name="KSO_WM_BEAUTIFY_FLAG" val="#wm#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20.xml><?xml version="1.0" encoding="utf-8"?>
<p:tagLst xmlns:p="http://schemas.openxmlformats.org/presentationml/2006/main">
  <p:tag name="KSO_WM_SLIDE_ID" val="diagram20194756_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194756"/>
  <p:tag name="KSO_WM_SLIDE_LAYOUT" val="a_f"/>
  <p:tag name="KSO_WM_SLIDE_LAYOUT_CNT" val="1_1"/>
  <p:tag name="KSO_WM_SLIDE_TYPE" val="text"/>
  <p:tag name="KSO_WM_SLIDE_SUBTYPE" val="pureTxt"/>
  <p:tag name="KSO_WM_SLIDE_SIZE" val="960*540"/>
  <p:tag name="KSO_WM_SLIDE_POSITION" val="0*0"/>
  <p:tag name="KSO_WM_SLIDE_COLORSCHEME_VERSION" val="3.2"/>
  <p:tag name="KSO_WM_TEMPLATE_SUBCATEGORY" val="0"/>
  <p:tag name="KSO_WM_TEMPLATE_MASTER_TYPE" val="0"/>
  <p:tag name="KSO_WM_TEMPLATE_COLOR_TYPE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5111_1*i*1"/>
  <p:tag name="KSO_WM_TEMPLATE_CATEGORY" val="diagram"/>
  <p:tag name="KSO_WM_TEMPLATE_INDEX" val="20205111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5111_1*i*2"/>
  <p:tag name="KSO_WM_TEMPLATE_CATEGORY" val="diagram"/>
  <p:tag name="KSO_WM_TEMPLATE_INDEX" val="20205111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5111_1*i*3"/>
  <p:tag name="KSO_WM_TEMPLATE_CATEGORY" val="diagram"/>
  <p:tag name="KSO_WM_TEMPLATE_INDEX" val="20205111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TEXT_PART_ID_V2" val="d-4-2"/>
  <p:tag name="KSO_WM_UNIT_PRESET_TEXT" val="点击此处添加正文，文字是您思想的提炼，为了最终呈现发布的良好效果，请尽量言简意赅的阐述观点；根据需要可酌情增减文字，以便观者可以准确理解您所传达的信息。恰如其分的表达观点，往往事半功倍。"/>
  <p:tag name="KSO_WM_UNIT_NOCLEAR" val="0"/>
  <p:tag name="KSO_WM_UNIT_VALUE" val="10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5111_1*f*1"/>
  <p:tag name="KSO_WM_TEMPLATE_CATEGORY" val="diagram"/>
  <p:tag name="KSO_WM_TEMPLATE_INDEX" val="20205111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TEXT_PART_ID_V2" val="a-4-1"/>
  <p:tag name="KSO_WM_UNIT_ISCONTENTSTITLE" val="0"/>
  <p:tag name="KSO_WM_UNIT_ISNUMDGMTITLE" val="0"/>
  <p:tag name="KSO_WM_UNIT_PRESET_TEXT" val="单击此处可添加您的大标题内容"/>
  <p:tag name="KSO_WM_UNIT_NOCLEAR" val="0"/>
  <p:tag name="KSO_WM_UNIT_VALUE" val="25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5111_1*a*1"/>
  <p:tag name="KSO_WM_TEMPLATE_CATEGORY" val="diagram"/>
  <p:tag name="KSO_WM_TEMPLATE_INDEX" val="20205111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5111_1*i*4"/>
  <p:tag name="KSO_WM_TEMPLATE_CATEGORY" val="diagram"/>
  <p:tag name="KSO_WM_TEMPLATE_INDEX" val="20205111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5111_1*i*5"/>
  <p:tag name="KSO_WM_TEMPLATE_CATEGORY" val="diagram"/>
  <p:tag name="KSO_WM_TEMPLATE_INDEX" val="20205111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05111_1*i*6"/>
  <p:tag name="KSO_WM_TEMPLATE_CATEGORY" val="diagram"/>
  <p:tag name="KSO_WM_TEMPLATE_INDEX" val="20205111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205111_1*i*7"/>
  <p:tag name="KSO_WM_TEMPLATE_CATEGORY" val="diagram"/>
  <p:tag name="KSO_WM_TEMPLATE_INDEX" val="20205111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741_2*l_h_i*1_1_1"/>
  <p:tag name="KSO_WM_TEMPLATE_CATEGORY" val="diagram"/>
  <p:tag name="KSO_WM_TEMPLATE_INDEX" val="74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30.xml><?xml version="1.0" encoding="utf-8"?>
<p:tagLst xmlns:p="http://schemas.openxmlformats.org/presentationml/2006/main"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3;您的正文已经简明扼要，但信息却错综复杂，需要用更多的文字来表述；但请您尽可能提炼思想的精髓，否则容易造成观者的阅读压力，适得其反。&#13;正如我们都希望改变世界，希望给人带去光明，但更多时候只需播下一颗种子，自然有微光照拂，雨露滋养。恰如其分的表达观点，往往可以事半功倍。&#13;单击此处输入你的正文，文字是您思想的提炼，为了最终演示发布的良好效果，请尽量言简意赅的阐述观点；根据需要可酌情增减文字，以便观者可以准确理解您所传达的信息。&#13;您的正文已经简明扼要，但信息却错综复杂，需要用更多的文字来表述；但请您尽可能提炼思想的精髓，否则容易造成观者的阅读压力，适得其反。&#13;正如我们都希望改变世界，希望给人带去光明，但更多时候只需播下一颗种子，自然有微光照拂，雨露滋养。恰如其分的表达观点，往往可以事半功倍。"/>
  <p:tag name="KSO_WM_UNIT_NOCLEAR" val="0"/>
  <p:tag name="KSO_WM_UNIT_VALUE" val="63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05111_1*f*2"/>
  <p:tag name="KSO_WM_TEMPLATE_CATEGORY" val="diagram"/>
  <p:tag name="KSO_WM_TEMPLATE_INDEX" val="20205111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SLIDE_ID" val="diagram20205111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524"/>
  <p:tag name="KSO_WM_SLIDE_POSITION" val="0*0"/>
  <p:tag name="KSO_WM_TAG_VERSION" val="1.0"/>
  <p:tag name="KSO_WM_BEAUTIFY_FLAG" val="#wm#"/>
  <p:tag name="KSO_WM_TEMPLATE_CATEGORY" val="diagram"/>
  <p:tag name="KSO_WM_TEMPLATE_INDEX" val="20205111"/>
  <p:tag name="KSO_WM_SLIDE_LAYOUT" val="a_f"/>
  <p:tag name="KSO_WM_SLIDE_LAYOUT_CNT" val="1_2"/>
</p:tagLst>
</file>

<file path=ppt/tags/tag32.xml><?xml version="1.0" encoding="utf-8"?>
<p:tagLst xmlns:p="http://schemas.openxmlformats.org/presentationml/2006/main">
  <p:tag name="KSO_WM_UNIT_LARGE_SHA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756_1*i*1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7"/>
  <p:tag name="KSO_WM_UNIT_COLOR_SCHEME_PARENT_PAGE" val="0_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194756_1*i*2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15"/>
  <p:tag name="KSO_WM_UNIT_COLOR_SCHEME_PARENT_PAGE" val="0_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194756_1*i*3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14"/>
  <p:tag name="KSO_WM_UNIT_COLOR_SCHEME_PARENT_PAGE" val="0_1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756_1*i*4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11"/>
  <p:tag name="KSO_WM_UNIT_COLOR_SCHEME_PARENT_PAGE" val="0_1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756_1*i*5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8"/>
  <p:tag name="KSO_WM_UNIT_COLOR_SCHEME_PARENT_PAGE" val="0_1"/>
</p:tagLst>
</file>

<file path=ppt/tags/tag37.xml><?xml version="1.0" encoding="utf-8"?>
<p:tagLst xmlns:p="http://schemas.openxmlformats.org/presentationml/2006/main">
  <p:tag name="KSO_WM_UNIT_TEXT_PART_ID_V2" val="d-4-2"/>
  <p:tag name="KSO_WM_UNIT_PRESET_TEXT" val="单击此处添加小标题：&#13;点击此处添加正文，文字是您思想的提炼，为了最终演示发布的良好效果，请尽量言简意赅的阐述观点；根据需要可酌情增减文字，以便观者可以准确理解您所传达的信息。您的正文已经简明扼要，字字珠玑，但信息却千丝万缕、错综复杂，需要用更多的文字来表述；但请您尽可能提炼思想的精髓，恰如其分的表达观点，往往可以事半功倍。为了能让您有更直观的字数感受，并进一步方便使用。&#13;我们为您标注了最适合的位置。您输入的文字到这里时，就是最佳视觉效果。"/>
  <p:tag name="KSO_WM_UNIT_NOCLEAR" val="1"/>
  <p:tag name="KSO_WM_UNIT_VALUE" val="3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756_1*f*1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3"/>
  <p:tag name="KSO_WM_UNIT_COLOR_SCHEME_PARENT_PAGE" val="0_1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194756_1*i*6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16"/>
  <p:tag name="KSO_WM_UNIT_COLOR_SCHEME_PARENT_PAGE" val="0_1"/>
</p:tagLst>
</file>

<file path=ppt/tags/tag39.xml><?xml version="1.0" encoding="utf-8"?>
<p:tagLst xmlns:p="http://schemas.openxmlformats.org/presentationml/2006/main">
  <p:tag name="KSO_WM_SLIDE_ID" val="diagram20194756_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194756"/>
  <p:tag name="KSO_WM_SLIDE_LAYOUT" val="a_f"/>
  <p:tag name="KSO_WM_SLIDE_LAYOUT_CNT" val="1_1"/>
  <p:tag name="KSO_WM_SLIDE_TYPE" val="text"/>
  <p:tag name="KSO_WM_SLIDE_SUBTYPE" val="pureTxt"/>
  <p:tag name="KSO_WM_SLIDE_SIZE" val="960*540"/>
  <p:tag name="KSO_WM_SLIDE_POSITION" val="0*0"/>
  <p:tag name="KSO_WM_SLIDE_COLORSCHEME_VERSION" val="3.2"/>
  <p:tag name="KSO_WM_TEMPLATE_SUBCATEGORY" val="0"/>
  <p:tag name="KSO_WM_TEMPLATE_MASTER_TYPE" val="0"/>
  <p:tag name="KSO_WM_TEMPLATE_COLOR_TYPE" val="1"/>
  <p:tag name="KSO_WM_SLIDE_MODEL_TYPE" val="cover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741_2*l_h_i*1_1_2"/>
  <p:tag name="KSO_WM_TEMPLATE_CATEGORY" val="diagram"/>
  <p:tag name="KSO_WM_TEMPLATE_INDEX" val="74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40.xml><?xml version="1.0" encoding="utf-8"?>
<p:tagLst xmlns:p="http://schemas.openxmlformats.org/presentationml/2006/main">
  <p:tag name="COMMONDATA" val="eyJoZGlkIjoiYmI3M2M3NDg1ZmJjNzE3YTZiODc1MjkxN2JhN2ExNWMifQ==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diagram741_2*l_h_i*1_1_1"/>
  <p:tag name="KSO_WM_TEMPLATE_CATEGORY" val="diagram"/>
  <p:tag name="KSO_WM_TEMPLATE_INDEX" val="74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LINE_FORE_SCHEMECOLOR_INDEX" val="5"/>
  <p:tag name="KSO_WM_UNIT_LINE_FILL_TYPE" val="2"/>
  <p:tag name="KSO_WM_UNIT_TEXT_FILL_FORE_SCHEMECOLOR_INDEX" val="5"/>
  <p:tag name="KSO_WM_UNIT_TEXT_FILL_TYPE" val="1"/>
  <p:tag name="KSO_WM_UNIT_USESOURCEFORMAT_APPLY" val="1"/>
</p:tagLst>
</file>

<file path=ppt/tags/tag6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741_2*l_h_f*1_1_1"/>
  <p:tag name="KSO_WM_TEMPLATE_CATEGORY" val="diagram"/>
  <p:tag name="KSO_WM_TEMPLATE_INDEX" val="741"/>
  <p:tag name="KSO_WM_UNIT_LAYERLEVEL" val="1_1_1"/>
  <p:tag name="KSO_WM_TAG_VERSION" val="1.0"/>
  <p:tag name="KSO_WM_BEAUTIFY_FLAG" val="#wm#"/>
  <p:tag name="KSO_WM_UNIT_PRESET_TEXT" val="单击此处添加文本具体内容"/>
  <p:tag name="KSO_WM_UNIT_TEXT_FILL_FORE_SCHEMECOLOR_INDEX" val="14"/>
  <p:tag name="KSO_WM_UNIT_TEXT_FILL_TYPE" val="1"/>
  <p:tag name="KSO_WM_UNIT_USESOURCEFORMAT_APPLY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741_2*l_h_i*1_2_1"/>
  <p:tag name="KSO_WM_TEMPLATE_CATEGORY" val="diagram"/>
  <p:tag name="KSO_WM_TEMPLATE_INDEX" val="74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741_2*l_h_i*1_2_2"/>
  <p:tag name="KSO_WM_TEMPLATE_CATEGORY" val="diagram"/>
  <p:tag name="KSO_WM_TEMPLATE_INDEX" val="74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1"/>
  <p:tag name="KSO_WM_UNIT_ID" val="diagram741_2*l_h_i*1_2_1"/>
  <p:tag name="KSO_WM_TEMPLATE_CATEGORY" val="diagram"/>
  <p:tag name="KSO_WM_TEMPLATE_INDEX" val="74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LINE_FORE_SCHEMECOLOR_INDEX" val="5"/>
  <p:tag name="KSO_WM_UNIT_LINE_FILL_TYPE" val="2"/>
  <p:tag name="KSO_WM_UNIT_TEXT_FILL_FORE_SCHEMECOLOR_INDEX" val="5"/>
  <p:tag name="KSO_WM_UNIT_TEXT_FILL_TYPE" val="1"/>
  <p:tag name="KSO_WM_UNIT_USESOURCEFORMAT_APPLY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1943</Words>
  <Application>WPS 演示</Application>
  <PresentationFormat>宽屏</PresentationFormat>
  <Paragraphs>137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WPS-Bullets</vt:lpstr>
      <vt:lpstr>华文中宋</vt:lpstr>
      <vt:lpstr>等线</vt:lpstr>
      <vt:lpstr>等线</vt:lpstr>
      <vt:lpstr>Arial Unicode MS</vt:lpstr>
      <vt:lpstr>等线 Light</vt:lpstr>
      <vt:lpstr>Calibri</vt:lpstr>
      <vt:lpstr>等线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9-3《武汉市医疗生育保险待遇申请记录单》填写样表。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大学生医疗保险工作</dc:title>
  <dc:creator>PC</dc:creator>
  <cp:lastModifiedBy>妞</cp:lastModifiedBy>
  <cp:revision>108</cp:revision>
  <dcterms:created xsi:type="dcterms:W3CDTF">2019-05-31T00:50:00Z</dcterms:created>
  <dcterms:modified xsi:type="dcterms:W3CDTF">2023-10-11T08:16:08Z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2052-12.1.0.15712</vt:lpwstr>
  </property>
  <property fmtid="{D5CDD505-2E9C-101B-9397-08002B2CF9AE}" pid="3" name="ICV">
    <vt:lpwstr>1472B8F6E51F43BBAF7047DDAA579CD8_13</vt:lpwstr>
  </property>
</Properties>
</file>