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60" r:id="rId3"/>
    <p:sldId id="258" r:id="rId4"/>
    <p:sldId id="305" r:id="rId5"/>
    <p:sldId id="263" r:id="rId6"/>
    <p:sldId id="264" r:id="rId7"/>
    <p:sldId id="259" r:id="rId8"/>
    <p:sldId id="265" r:id="rId9"/>
    <p:sldId id="359" r:id="rId10"/>
    <p:sldId id="353" r:id="rId11"/>
    <p:sldId id="354" r:id="rId12"/>
    <p:sldId id="355" r:id="rId13"/>
    <p:sldId id="356" r:id="rId14"/>
    <p:sldId id="357" r:id="rId15"/>
    <p:sldId id="330" r:id="rId16"/>
    <p:sldId id="331" r:id="rId17"/>
    <p:sldId id="344" r:id="rId18"/>
    <p:sldId id="261" r:id="rId19"/>
    <p:sldId id="288" r:id="rId20"/>
    <p:sldId id="351" r:id="rId21"/>
    <p:sldId id="262" r:id="rId22"/>
    <p:sldId id="345" r:id="rId23"/>
    <p:sldId id="346" r:id="rId24"/>
    <p:sldId id="347" r:id="rId25"/>
    <p:sldId id="277" r:id="rId26"/>
    <p:sldId id="350" r:id="rId27"/>
    <p:sldId id="267" r:id="rId28"/>
    <p:sldId id="268" r:id="rId29"/>
    <p:sldId id="269" r:id="rId30"/>
    <p:sldId id="270" r:id="rId31"/>
    <p:sldId id="273" r:id="rId32"/>
    <p:sldId id="275" r:id="rId33"/>
    <p:sldId id="276" r:id="rId34"/>
  </p:sldIdLst>
  <p:sldSz cx="12192000" cy="6858000"/>
  <p:notesSz cx="7104063" cy="10234613"/>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97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0" d="100"/>
          <a:sy n="90" d="100"/>
        </p:scale>
        <p:origin x="5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2024-3-20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2024-3-20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3" y="1693"/>
            <a:ext cx="12198773" cy="6844453"/>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7607" y="343747"/>
            <a:ext cx="4395893" cy="3112347"/>
          </a:xfrm>
          <a:prstGeom prst="rect">
            <a:avLst/>
          </a:prstGeom>
        </p:spPr>
      </p:pic>
      <p:sp>
        <p:nvSpPr>
          <p:cNvPr id="14" name="文本框 13"/>
          <p:cNvSpPr txBox="1"/>
          <p:nvPr/>
        </p:nvSpPr>
        <p:spPr>
          <a:xfrm>
            <a:off x="7097607" y="4313151"/>
            <a:ext cx="5070764" cy="707886"/>
          </a:xfrm>
          <a:prstGeom prst="rect">
            <a:avLst/>
          </a:prstGeom>
          <a:noFill/>
        </p:spPr>
        <p:txBody>
          <a:bodyPr wrap="square" rtlCol="0">
            <a:spAutoFit/>
          </a:bodyPr>
          <a:lstStyle/>
          <a:p>
            <a:pPr>
              <a:lnSpc>
                <a:spcPct val="100000"/>
              </a:lnSpc>
            </a:pPr>
            <a:r>
              <a:rPr lang="zh-CN" altLang="en-US" sz="4000" b="1" kern="0" spc="2160" dirty="0" smtClean="0">
                <a:solidFill>
                  <a:schemeClr val="bg1"/>
                </a:solidFill>
                <a:latin typeface="等线" panose="02010600030101010101" pitchFamily="2" charset="-122"/>
                <a:ea typeface="等线" panose="02010600030101010101" pitchFamily="2" charset="-122"/>
              </a:rPr>
              <a:t>专家医师介绍</a:t>
            </a:r>
            <a:endParaRPr lang="zh-CN" altLang="zh-CN" sz="4000" b="1" kern="0" spc="2160" dirty="0">
              <a:solidFill>
                <a:schemeClr val="bg1"/>
              </a:solidFill>
              <a:latin typeface="等线" panose="02010600030101010101" pitchFamily="2" charset="-122"/>
              <a:ea typeface="等线" panose="02010600030101010101" pitchFamily="2"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19107" y="773007"/>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smtClean="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89519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周捷</a:t>
            </a:r>
          </a:p>
        </p:txBody>
      </p:sp>
      <p:sp>
        <p:nvSpPr>
          <p:cNvPr id="10" name="文本框 9"/>
          <p:cNvSpPr txBox="1"/>
          <p:nvPr/>
        </p:nvSpPr>
        <p:spPr>
          <a:xfrm>
            <a:off x="1792816" y="1704765"/>
            <a:ext cx="4637193" cy="583565"/>
          </a:xfrm>
          <a:prstGeom prst="rect">
            <a:avLst/>
          </a:prstGeom>
          <a:noFill/>
        </p:spPr>
        <p:txBody>
          <a:bodyPr wrap="square" rtlCol="0">
            <a:spAutoFit/>
          </a:bodyPr>
          <a:lstStyle/>
          <a:p>
            <a:r>
              <a:rPr lang="zh-CN" altLang="en-US" sz="3200" kern="0" spc="2090" dirty="0" smtClean="0">
                <a:latin typeface="等线" panose="02010600030101010101" pitchFamily="2" charset="-122"/>
                <a:ea typeface="等线" panose="02010600030101010101" pitchFamily="2" charset="-122"/>
              </a:rPr>
              <a:t>副主任医师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35014" y="2622973"/>
            <a:ext cx="6796491" cy="3818738"/>
          </a:xfrm>
          <a:prstGeom prst="rect">
            <a:avLst/>
          </a:prstGeom>
          <a:noFill/>
        </p:spPr>
        <p:txBody>
          <a:bodyPr wrap="square" rtlCol="0">
            <a:spAutoFit/>
          </a:bodyPr>
          <a:lstStyle/>
          <a:p>
            <a:pPr algn="just">
              <a:lnSpc>
                <a:spcPct val="120000"/>
              </a:lnSpc>
            </a:pPr>
            <a:r>
              <a:rPr lang="zh-CN" altLang="en-US" sz="2400" dirty="0" smtClean="0">
                <a:latin typeface="微软雅黑" panose="020B0503020204020204" charset="-122"/>
                <a:ea typeface="微软雅黑" panose="020B0503020204020204" charset="-122"/>
                <a:cs typeface="微软雅黑" panose="020B0503020204020204" charset="-122"/>
              </a:rPr>
              <a:t>       内科</a:t>
            </a:r>
            <a:r>
              <a:rPr lang="zh-CN" altLang="zh-CN" sz="2400" dirty="0" smtClean="0">
                <a:latin typeface="微软雅黑" panose="020B0503020204020204" charset="-122"/>
                <a:ea typeface="微软雅黑" panose="020B0503020204020204" charset="-122"/>
                <a:cs typeface="微软雅黑" panose="020B0503020204020204" charset="-122"/>
              </a:rPr>
              <a:t>主任，</a:t>
            </a:r>
            <a:r>
              <a:rPr lang="zh-CN" altLang="zh-CN" sz="2400" dirty="0">
                <a:latin typeface="微软雅黑" panose="020B0503020204020204" charset="-122"/>
                <a:ea typeface="微软雅黑" panose="020B0503020204020204" charset="-122"/>
                <a:cs typeface="微软雅黑" panose="020B0503020204020204" charset="-122"/>
              </a:rPr>
              <a:t>毕业于华中科技大学同济医学院临床医学专业。曾在武汉商职医院大内科工作</a:t>
            </a:r>
            <a:r>
              <a:rPr lang="en-US" altLang="zh-CN" sz="2400" dirty="0">
                <a:latin typeface="微软雅黑" panose="020B0503020204020204" charset="-122"/>
                <a:ea typeface="微软雅黑" panose="020B0503020204020204" charset="-122"/>
                <a:cs typeface="微软雅黑" panose="020B0503020204020204" charset="-122"/>
              </a:rPr>
              <a:t>15</a:t>
            </a:r>
            <a:r>
              <a:rPr lang="zh-CN" altLang="zh-CN" sz="2400" dirty="0">
                <a:latin typeface="微软雅黑" panose="020B0503020204020204" charset="-122"/>
                <a:ea typeface="微软雅黑" panose="020B0503020204020204" charset="-122"/>
                <a:cs typeface="微软雅黑" panose="020B0503020204020204" charset="-122"/>
              </a:rPr>
              <a:t>年，在武汉协和医院肾内科进修半年，擅长心脑血管急危重症诊治、慢性肾脏病等内科常见病、多发病诊疗</a:t>
            </a:r>
            <a:r>
              <a:rPr lang="zh-CN" altLang="zh-CN"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zh-CN" altLang="zh-CN" sz="2400" dirty="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坐诊时间：</a:t>
            </a:r>
            <a:r>
              <a:rPr lang="zh-CN" altLang="en-US" sz="2000" b="1" dirty="0" smtClean="0">
                <a:latin typeface="微软雅黑" panose="020B0503020204020204" charset="-122"/>
                <a:ea typeface="微软雅黑" panose="020B0503020204020204" charset="-122"/>
                <a:cs typeface="微软雅黑" panose="020B0503020204020204" charset="-122"/>
                <a:sym typeface="+mn-ea"/>
              </a:rPr>
              <a:t>周三上午</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坐诊科室</a:t>
            </a:r>
            <a:r>
              <a:rPr lang="zh-CN" altLang="en-US" sz="2000" b="1" dirty="0" smtClean="0">
                <a:latin typeface="微软雅黑" panose="020B0503020204020204" charset="-122"/>
                <a:ea typeface="微软雅黑" panose="020B0503020204020204" charset="-122"/>
                <a:cs typeface="微软雅黑" panose="020B0503020204020204" charset="-122"/>
                <a:sym typeface="+mn-ea"/>
              </a:rPr>
              <a:t>：西院肾内科专家门诊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endParaRPr lang="zh-CN" altLang="zh-CN" sz="2135"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2685" y="1524000"/>
            <a:ext cx="2603549" cy="3711388"/>
          </a:xfrm>
          <a:prstGeom prst="rect">
            <a:avLst/>
          </a:prstGeom>
        </p:spPr>
      </p:pic>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专家医师介绍</a:t>
            </a:r>
            <a:endParaRPr lang="zh-CN" altLang="en-US" sz="3600" b="1" dirty="0">
              <a:solidFill>
                <a:srgbClr val="FFFF00"/>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1990691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19107" y="773007"/>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smtClean="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25413" y="975045"/>
            <a:ext cx="3392593" cy="829945"/>
          </a:xfrm>
          <a:prstGeom prst="rect">
            <a:avLst/>
          </a:prstGeom>
          <a:noFill/>
        </p:spPr>
        <p:txBody>
          <a:bodyPr wrap="square" rtlCol="0">
            <a:spAutoFit/>
          </a:bodyPr>
          <a:lstStyle/>
          <a:p>
            <a:r>
              <a:rPr lang="zh-CN" altLang="zh-CN" sz="4800" kern="0" spc="2090" dirty="0" smtClean="0">
                <a:latin typeface="等线" panose="02010600030101010101" pitchFamily="2" charset="-122"/>
                <a:ea typeface="等线" panose="02010600030101010101" pitchFamily="2" charset="-122"/>
              </a:rPr>
              <a:t>赵媛媛</a:t>
            </a:r>
            <a:endParaRPr lang="zh-CN" altLang="zh-CN" sz="4800" kern="0" spc="2090" dirty="0">
              <a:latin typeface="等线" panose="02010600030101010101" pitchFamily="2" charset="-122"/>
              <a:ea typeface="等线" panose="02010600030101010101" pitchFamily="2" charset="-122"/>
            </a:endParaRPr>
          </a:p>
        </p:txBody>
      </p:sp>
      <p:sp>
        <p:nvSpPr>
          <p:cNvPr id="10" name="文本框 9"/>
          <p:cNvSpPr txBox="1"/>
          <p:nvPr/>
        </p:nvSpPr>
        <p:spPr>
          <a:xfrm>
            <a:off x="1825413" y="1914161"/>
            <a:ext cx="4637193" cy="583565"/>
          </a:xfrm>
          <a:prstGeom prst="rect">
            <a:avLst/>
          </a:prstGeom>
          <a:noFill/>
        </p:spPr>
        <p:txBody>
          <a:bodyPr wrap="square" rtlCol="0">
            <a:spAutoFit/>
          </a:bodyPr>
          <a:lstStyle/>
          <a:p>
            <a:r>
              <a:rPr lang="zh-CN" altLang="en-US" sz="3200" kern="0" spc="2090" dirty="0" smtClean="0">
                <a:latin typeface="等线" panose="02010600030101010101" pitchFamily="2" charset="-122"/>
                <a:ea typeface="等线" panose="02010600030101010101" pitchFamily="2" charset="-122"/>
              </a:rPr>
              <a:t>副主任医师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25489" y="2622973"/>
            <a:ext cx="6796491" cy="3476625"/>
          </a:xfrm>
          <a:prstGeom prst="rect">
            <a:avLst/>
          </a:prstGeom>
          <a:noFill/>
        </p:spPr>
        <p:txBody>
          <a:bodyPr wrap="square" rtlCol="0">
            <a:spAutoFit/>
          </a:bodyPr>
          <a:lstStyle/>
          <a:p>
            <a:pPr algn="just"/>
            <a:r>
              <a:rPr lang="en-US" altLang="zh-CN" sz="2200" dirty="0" smtClean="0">
                <a:latin typeface="微软雅黑" panose="020B0503020204020204" charset="-122"/>
                <a:ea typeface="微软雅黑" panose="020B0503020204020204" charset="-122"/>
                <a:cs typeface="微软雅黑" panose="020B0503020204020204" charset="-122"/>
              </a:rPr>
              <a:t>       </a:t>
            </a:r>
            <a:r>
              <a:rPr lang="zh-CN" altLang="en-US" sz="2200" dirty="0" smtClean="0">
                <a:latin typeface="微软雅黑" panose="020B0503020204020204" charset="-122"/>
                <a:ea typeface="微软雅黑" panose="020B0503020204020204" charset="-122"/>
                <a:cs typeface="微软雅黑" panose="020B0503020204020204" charset="-122"/>
              </a:rPr>
              <a:t>医务科科长，</a:t>
            </a:r>
            <a:r>
              <a:rPr lang="zh-CN" altLang="zh-CN" sz="2200" dirty="0" smtClean="0">
                <a:latin typeface="微软雅黑" panose="020B0503020204020204" charset="-122"/>
                <a:ea typeface="微软雅黑" panose="020B0503020204020204" charset="-122"/>
                <a:cs typeface="微软雅黑" panose="020B0503020204020204" charset="-122"/>
              </a:rPr>
              <a:t>医学</a:t>
            </a:r>
            <a:r>
              <a:rPr lang="zh-CN" altLang="zh-CN" sz="2200" dirty="0">
                <a:latin typeface="微软雅黑" panose="020B0503020204020204" charset="-122"/>
                <a:ea typeface="微软雅黑" panose="020B0503020204020204" charset="-122"/>
                <a:cs typeface="微软雅黑" panose="020B0503020204020204" charset="-122"/>
              </a:rPr>
              <a:t>硕士、中共党员。毕业于华中科技大学同济医学院。任武汉市医师协会青年医师分会理事，任血液净化管理专业委员会青年委员。武汉市第三医院从事肾内科专业</a:t>
            </a:r>
            <a:r>
              <a:rPr lang="en-US" altLang="zh-CN" sz="2200" dirty="0">
                <a:latin typeface="微软雅黑" panose="020B0503020204020204" charset="-122"/>
                <a:ea typeface="微软雅黑" panose="020B0503020204020204" charset="-122"/>
                <a:cs typeface="微软雅黑" panose="020B0503020204020204" charset="-122"/>
              </a:rPr>
              <a:t>10</a:t>
            </a:r>
            <a:r>
              <a:rPr lang="zh-CN" altLang="zh-CN" sz="2200" dirty="0">
                <a:latin typeface="微软雅黑" panose="020B0503020204020204" charset="-122"/>
                <a:ea typeface="微软雅黑" panose="020B0503020204020204" charset="-122"/>
                <a:cs typeface="微软雅黑" panose="020B0503020204020204" charset="-122"/>
              </a:rPr>
              <a:t>余年，北京安贞医院肾内科进修半年。主要从事各种肾小球疾病、感染性肾脏疾病和急、慢性肾功能衰竭临床诊断与治疗工作，擅长治疗急、慢性肾小球肾炎，高血压肾损害，糖尿病肾病及复杂性尿路感染等疾病。</a:t>
            </a:r>
          </a:p>
          <a:p>
            <a:pPr algn="just"/>
            <a:r>
              <a:rPr lang="zh-CN" altLang="zh-CN" sz="2000" b="1" dirty="0">
                <a:latin typeface="微软雅黑" panose="020B0503020204020204" charset="-122"/>
                <a:ea typeface="微软雅黑" panose="020B0503020204020204" charset="-122"/>
                <a:cs typeface="微软雅黑" panose="020B0503020204020204" charset="-122"/>
              </a:rPr>
              <a:t>坐诊时间：</a:t>
            </a:r>
            <a:r>
              <a:rPr lang="zh-CN" altLang="zh-CN" sz="2000" b="1" dirty="0" smtClean="0">
                <a:latin typeface="微软雅黑" panose="020B0503020204020204" charset="-122"/>
                <a:ea typeface="微软雅黑" panose="020B0503020204020204" charset="-122"/>
                <a:cs typeface="微软雅黑" panose="020B0503020204020204" charset="-122"/>
              </a:rPr>
              <a:t>周</a:t>
            </a:r>
            <a:r>
              <a:rPr lang="zh-CN" altLang="en-US" sz="2000" b="1" dirty="0" smtClean="0">
                <a:latin typeface="微软雅黑" panose="020B0503020204020204" charset="-122"/>
                <a:ea typeface="微软雅黑" panose="020B0503020204020204" charset="-122"/>
                <a:cs typeface="微软雅黑" panose="020B0503020204020204" charset="-122"/>
              </a:rPr>
              <a:t>一</a:t>
            </a:r>
            <a:r>
              <a:rPr lang="zh-CN" altLang="en-US" sz="2000" b="1" dirty="0">
                <a:latin typeface="微软雅黑" panose="020B0503020204020204" charset="-122"/>
                <a:ea typeface="微软雅黑" panose="020B0503020204020204" charset="-122"/>
                <a:cs typeface="微软雅黑" panose="020B0503020204020204" charset="-122"/>
              </a:rPr>
              <a:t>下</a:t>
            </a:r>
            <a:r>
              <a:rPr lang="zh-CN" altLang="zh-CN" sz="2000" b="1" dirty="0" smtClean="0">
                <a:latin typeface="微软雅黑" panose="020B0503020204020204" charset="-122"/>
                <a:ea typeface="微软雅黑" panose="020B0503020204020204" charset="-122"/>
                <a:cs typeface="微软雅黑" panose="020B0503020204020204" charset="-122"/>
              </a:rPr>
              <a:t>午</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r>
              <a:rPr lang="zh-CN" altLang="zh-CN" sz="2000" b="1" dirty="0">
                <a:latin typeface="微软雅黑" panose="020B0503020204020204" charset="-122"/>
                <a:ea typeface="微软雅黑" panose="020B0503020204020204" charset="-122"/>
                <a:cs typeface="微软雅黑" panose="020B0503020204020204" charset="-122"/>
              </a:rPr>
              <a:t>坐诊科室：东</a:t>
            </a:r>
            <a:r>
              <a:rPr lang="zh-CN" altLang="zh-CN" sz="2000" b="1" dirty="0" smtClean="0">
                <a:latin typeface="微软雅黑" panose="020B0503020204020204" charset="-122"/>
                <a:ea typeface="微软雅黑" panose="020B0503020204020204" charset="-122"/>
                <a:cs typeface="微软雅黑" panose="020B0503020204020204" charset="-122"/>
              </a:rPr>
              <a:t>院</a:t>
            </a:r>
            <a:r>
              <a:rPr lang="zh-CN" altLang="en-US" sz="2000" b="1" dirty="0" smtClean="0">
                <a:latin typeface="微软雅黑" panose="020B0503020204020204" charset="-122"/>
                <a:ea typeface="微软雅黑" panose="020B0503020204020204" charset="-122"/>
                <a:cs typeface="微软雅黑" panose="020B0503020204020204" charset="-122"/>
              </a:rPr>
              <a:t>肾内科</a:t>
            </a:r>
            <a:r>
              <a:rPr lang="zh-CN" altLang="zh-CN" sz="2000" b="1" dirty="0" smtClean="0">
                <a:latin typeface="微软雅黑" panose="020B0503020204020204" charset="-122"/>
                <a:ea typeface="微软雅黑" panose="020B0503020204020204" charset="-122"/>
                <a:cs typeface="微软雅黑" panose="020B0503020204020204" charset="-122"/>
              </a:rPr>
              <a:t>专家门诊</a:t>
            </a:r>
            <a:endParaRPr lang="zh-CN" altLang="zh-CN" sz="2000" b="1" dirty="0">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40428" y="2346036"/>
            <a:ext cx="2513575" cy="3565237"/>
          </a:xfrm>
          <a:prstGeom prst="rect">
            <a:avLst/>
          </a:prstGeom>
        </p:spPr>
      </p:pic>
      <p:sp>
        <p:nvSpPr>
          <p:cNvPr id="4" name="文本框 3"/>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专家医师介绍</a:t>
            </a:r>
            <a:endParaRPr lang="zh-CN" altLang="en-US" sz="3600" b="1" dirty="0">
              <a:solidFill>
                <a:srgbClr val="FFFF00"/>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3111793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33307" y="681989"/>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895197"/>
            <a:ext cx="3392593" cy="829945"/>
          </a:xfrm>
          <a:prstGeom prst="rect">
            <a:avLst/>
          </a:prstGeom>
          <a:noFill/>
        </p:spPr>
        <p:txBody>
          <a:bodyPr wrap="square" rtlCol="0">
            <a:spAutoFit/>
          </a:bodyPr>
          <a:lstStyle/>
          <a:p>
            <a:pPr algn="l"/>
            <a:r>
              <a:rPr lang="zh-CN" altLang="en-US" sz="4800" spc="1000" dirty="0">
                <a:latin typeface="等线" panose="02010600030101010101" pitchFamily="2" charset="-122"/>
                <a:ea typeface="等线" panose="02010600030101010101" pitchFamily="2" charset="-122"/>
              </a:rPr>
              <a:t>王慧燕</a:t>
            </a:r>
          </a:p>
        </p:txBody>
      </p:sp>
      <p:sp>
        <p:nvSpPr>
          <p:cNvPr id="10" name="文本框 9"/>
          <p:cNvSpPr txBox="1"/>
          <p:nvPr/>
        </p:nvSpPr>
        <p:spPr>
          <a:xfrm>
            <a:off x="1792816" y="1704765"/>
            <a:ext cx="4637193" cy="583565"/>
          </a:xfrm>
          <a:prstGeom prst="rect">
            <a:avLst/>
          </a:prstGeom>
          <a:noFill/>
        </p:spPr>
        <p:txBody>
          <a:bodyPr wrap="square" rtlCol="0">
            <a:spAutoFit/>
          </a:bodyPr>
          <a:lstStyle/>
          <a:p>
            <a:pPr algn="l"/>
            <a:r>
              <a:rPr lang="zh-CN" altLang="en-US" sz="3200" kern="0" spc="2090" dirty="0">
                <a:latin typeface="等线" panose="02010600030101010101" pitchFamily="2" charset="-122"/>
                <a:ea typeface="等线" panose="02010600030101010101" pitchFamily="2" charset="-122"/>
              </a:rPr>
              <a:t>副主任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45261" y="2685476"/>
            <a:ext cx="7104131" cy="2603790"/>
          </a:xfrm>
          <a:prstGeom prst="rect">
            <a:avLst/>
          </a:prstGeom>
          <a:noFill/>
        </p:spPr>
        <p:txBody>
          <a:bodyPr wrap="square" rtlCol="0">
            <a:spAutoFit/>
          </a:bodyPr>
          <a:lstStyle/>
          <a:p>
            <a:pPr algn="just">
              <a:lnSpc>
                <a:spcPct val="120000"/>
              </a:lnSpc>
            </a:pPr>
            <a:r>
              <a:rPr lang="en-US" altLang="zh-CN" sz="2400" dirty="0" smtClean="0">
                <a:latin typeface="微软雅黑" panose="020B0503020204020204" charset="-122"/>
                <a:ea typeface="微软雅黑" panose="020B0503020204020204" charset="-122"/>
                <a:cs typeface="微软雅黑" panose="020B0503020204020204" charset="-122"/>
              </a:rPr>
              <a:t>       </a:t>
            </a:r>
            <a:r>
              <a:rPr lang="zh-CN" altLang="en-US" sz="2400" dirty="0" smtClean="0">
                <a:latin typeface="微软雅黑" panose="020B0503020204020204" charset="-122"/>
                <a:ea typeface="微软雅黑" panose="020B0503020204020204" charset="-122"/>
                <a:cs typeface="微软雅黑" panose="020B0503020204020204" charset="-122"/>
              </a:rPr>
              <a:t>妇产科副主任医师。</a:t>
            </a:r>
            <a:r>
              <a:rPr lang="zh-CN" altLang="zh-CN" sz="2400" dirty="0" smtClean="0">
                <a:latin typeface="微软雅黑" panose="020B0503020204020204" charset="-122"/>
                <a:ea typeface="微软雅黑" panose="020B0503020204020204" charset="-122"/>
                <a:cs typeface="微软雅黑" panose="020B0503020204020204" charset="-122"/>
              </a:rPr>
              <a:t>从事妇科</a:t>
            </a:r>
            <a:r>
              <a:rPr lang="zh-CN" altLang="zh-CN" sz="2400" dirty="0">
                <a:latin typeface="微软雅黑" panose="020B0503020204020204" charset="-122"/>
                <a:ea typeface="微软雅黑" panose="020B0503020204020204" charset="-122"/>
                <a:cs typeface="微软雅黑" panose="020B0503020204020204" charset="-122"/>
              </a:rPr>
              <a:t>临床工作</a:t>
            </a:r>
            <a:r>
              <a:rPr lang="en-US" altLang="zh-CN" sz="2400" dirty="0">
                <a:latin typeface="微软雅黑" panose="020B0503020204020204" charset="-122"/>
                <a:ea typeface="微软雅黑" panose="020B0503020204020204" charset="-122"/>
                <a:cs typeface="微软雅黑" panose="020B0503020204020204" charset="-122"/>
              </a:rPr>
              <a:t>20</a:t>
            </a:r>
            <a:r>
              <a:rPr lang="zh-CN" altLang="zh-CN" sz="2400" dirty="0">
                <a:latin typeface="微软雅黑" panose="020B0503020204020204" charset="-122"/>
                <a:ea typeface="微软雅黑" panose="020B0503020204020204" charset="-122"/>
                <a:cs typeface="微软雅黑" panose="020B0503020204020204" charset="-122"/>
              </a:rPr>
              <a:t>余年，在同济医院进修一年，擅长妇科常见病及多发病的诊断及治疗</a:t>
            </a:r>
            <a:r>
              <a:rPr lang="zh-CN" altLang="zh-CN"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a:t>
            </a:r>
            <a:r>
              <a:rPr lang="zh-CN" altLang="en-US" sz="2000" b="1" dirty="0" smtClean="0">
                <a:latin typeface="微软雅黑" panose="020B0503020204020204" charset="-122"/>
                <a:ea typeface="微软雅黑" panose="020B0503020204020204" charset="-122"/>
                <a:cs typeface="微软雅黑" panose="020B0503020204020204" charset="-122"/>
                <a:sym typeface="+mn-ea"/>
              </a:rPr>
              <a:t>诊科室：西院妇科门诊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endParaRPr lang="zh-CN" altLang="zh-CN" sz="2400"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1672" y="1755409"/>
            <a:ext cx="2441787" cy="3444119"/>
          </a:xfrm>
          <a:prstGeom prst="rect">
            <a:avLst/>
          </a:prstGeom>
        </p:spPr>
      </p:pic>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22412378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33307" y="681989"/>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409700" y="682201"/>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895197"/>
            <a:ext cx="3392593" cy="829945"/>
          </a:xfrm>
          <a:prstGeom prst="rect">
            <a:avLst/>
          </a:prstGeom>
          <a:noFill/>
        </p:spPr>
        <p:txBody>
          <a:bodyPr wrap="square" rtlCol="0">
            <a:spAutoFit/>
          </a:bodyPr>
          <a:lstStyle/>
          <a:p>
            <a:pPr algn="l"/>
            <a:r>
              <a:rPr lang="zh-CN" altLang="en-US" sz="4800" spc="1000" dirty="0">
                <a:latin typeface="等线" panose="02010600030101010101" pitchFamily="2" charset="-122"/>
                <a:ea typeface="等线" panose="02010600030101010101" pitchFamily="2" charset="-122"/>
              </a:rPr>
              <a:t>陈嘉利</a:t>
            </a:r>
          </a:p>
        </p:txBody>
      </p:sp>
      <p:sp>
        <p:nvSpPr>
          <p:cNvPr id="10" name="文本框 9"/>
          <p:cNvSpPr txBox="1"/>
          <p:nvPr/>
        </p:nvSpPr>
        <p:spPr>
          <a:xfrm>
            <a:off x="1792816" y="1704765"/>
            <a:ext cx="4637193" cy="583565"/>
          </a:xfrm>
          <a:prstGeom prst="rect">
            <a:avLst/>
          </a:prstGeom>
          <a:noFill/>
        </p:spPr>
        <p:txBody>
          <a:bodyPr wrap="square" rtlCol="0">
            <a:spAutoFit/>
          </a:bodyPr>
          <a:lstStyle/>
          <a:p>
            <a:pPr algn="l"/>
            <a:r>
              <a:rPr lang="zh-CN" altLang="en-US" sz="3200" kern="0" spc="2090" dirty="0">
                <a:latin typeface="等线" panose="02010600030101010101" pitchFamily="2" charset="-122"/>
                <a:ea typeface="等线" panose="02010600030101010101" pitchFamily="2" charset="-122"/>
              </a:rPr>
              <a:t>副主任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45261" y="2685476"/>
            <a:ext cx="7104131" cy="2603790"/>
          </a:xfrm>
          <a:prstGeom prst="rect">
            <a:avLst/>
          </a:prstGeom>
          <a:noFill/>
        </p:spPr>
        <p:txBody>
          <a:bodyPr wrap="square" rtlCol="0">
            <a:spAutoFit/>
          </a:bodyPr>
          <a:lstStyle/>
          <a:p>
            <a:pPr algn="just">
              <a:lnSpc>
                <a:spcPct val="120000"/>
              </a:lnSpc>
            </a:pPr>
            <a:r>
              <a:rPr lang="en-US" altLang="zh-CN" sz="2400" dirty="0" smtClean="0">
                <a:latin typeface="微软雅黑" panose="020B0503020204020204" charset="-122"/>
                <a:ea typeface="微软雅黑" panose="020B0503020204020204" charset="-122"/>
                <a:cs typeface="微软雅黑" panose="020B0503020204020204" charset="-122"/>
              </a:rPr>
              <a:t>       </a:t>
            </a:r>
            <a:r>
              <a:rPr lang="zh-CN" altLang="en-US" sz="2400" dirty="0" smtClean="0">
                <a:latin typeface="微软雅黑" panose="020B0503020204020204" charset="-122"/>
                <a:ea typeface="微软雅黑" panose="020B0503020204020204" charset="-122"/>
                <a:cs typeface="微软雅黑" panose="020B0503020204020204" charset="-122"/>
              </a:rPr>
              <a:t>妇产科副主任医师。</a:t>
            </a:r>
            <a:r>
              <a:rPr altLang="zh-CN" sz="2400" dirty="0" err="1">
                <a:latin typeface="微软雅黑" panose="020B0503020204020204" charset="-122"/>
                <a:ea typeface="微软雅黑" panose="020B0503020204020204" charset="-122"/>
                <a:cs typeface="微软雅黑" panose="020B0503020204020204" charset="-122"/>
              </a:rPr>
              <a:t>从事临床工作十余年，临床经验丰富，擅长妇科常见病多发病的诊疗、孕产妇保健及妇女儿童健康管理</a:t>
            </a:r>
            <a:r>
              <a:rPr altLang="zh-CN"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altLang="zh-CN" sz="2400" dirty="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a:t>
            </a:r>
            <a:r>
              <a:rPr lang="zh-CN" altLang="en-US" sz="2000" b="1" dirty="0" smtClean="0">
                <a:latin typeface="微软雅黑" panose="020B0503020204020204" charset="-122"/>
                <a:ea typeface="微软雅黑" panose="020B0503020204020204" charset="-122"/>
                <a:cs typeface="微软雅黑" panose="020B0503020204020204" charset="-122"/>
                <a:sym typeface="+mn-ea"/>
              </a:rPr>
              <a:t>诊科室：东院妇科门诊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endParaRPr lang="zh-CN" altLang="zh-CN" sz="2400" dirty="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pic>
        <p:nvPicPr>
          <p:cNvPr id="3" name="图片 2" descr="420106197209284467陈嘉利"/>
          <p:cNvPicPr>
            <a:picLocks noChangeAspect="1"/>
          </p:cNvPicPr>
          <p:nvPr/>
        </p:nvPicPr>
        <p:blipFill>
          <a:blip r:embed="rId3"/>
          <a:stretch>
            <a:fillRect/>
          </a:stretch>
        </p:blipFill>
        <p:spPr>
          <a:xfrm>
            <a:off x="8768715" y="1629410"/>
            <a:ext cx="2460625" cy="3515995"/>
          </a:xfrm>
          <a:prstGeom prst="rect">
            <a:avLst/>
          </a:prstGeom>
        </p:spPr>
      </p:pic>
    </p:spTree>
    <p:extLst>
      <p:ext uri="{BB962C8B-B14F-4D97-AF65-F5344CB8AC3E}">
        <p14:creationId xmlns:p14="http://schemas.microsoft.com/office/powerpoint/2010/main" val="1334926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3570" y="681989"/>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83927" y="89519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党真</a:t>
            </a:r>
          </a:p>
        </p:txBody>
      </p:sp>
      <p:sp>
        <p:nvSpPr>
          <p:cNvPr id="10" name="文本框 9"/>
          <p:cNvSpPr txBox="1"/>
          <p:nvPr/>
        </p:nvSpPr>
        <p:spPr>
          <a:xfrm>
            <a:off x="1792816" y="1704765"/>
            <a:ext cx="4637193" cy="58356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副主任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547997" y="2622973"/>
            <a:ext cx="7169620" cy="3490186"/>
          </a:xfrm>
          <a:prstGeom prst="rect">
            <a:avLst/>
          </a:prstGeom>
          <a:noFill/>
        </p:spPr>
        <p:txBody>
          <a:bodyPr wrap="square" rtlCol="0">
            <a:spAutoFit/>
          </a:bodyPr>
          <a:lstStyle/>
          <a:p>
            <a:pPr algn="just">
              <a:lnSpc>
                <a:spcPct val="120000"/>
              </a:lnSpc>
            </a:pPr>
            <a:r>
              <a:rPr lang="en-US" altLang="zh-CN" sz="2400" dirty="0" smtClean="0">
                <a:latin typeface="微软雅黑" panose="020B0503020204020204" charset="-122"/>
                <a:ea typeface="微软雅黑" panose="020B0503020204020204" charset="-122"/>
                <a:cs typeface="微软雅黑" panose="020B0503020204020204" charset="-122"/>
              </a:rPr>
              <a:t>       </a:t>
            </a:r>
            <a:r>
              <a:rPr lang="zh-CN" altLang="en-US" sz="2400" dirty="0" smtClean="0">
                <a:latin typeface="微软雅黑" panose="020B0503020204020204" charset="-122"/>
                <a:ea typeface="微软雅黑" panose="020B0503020204020204" charset="-122"/>
                <a:cs typeface="微软雅黑" panose="020B0503020204020204" charset="-122"/>
              </a:rPr>
              <a:t>眼科副主任医师。</a:t>
            </a:r>
            <a:r>
              <a:rPr lang="zh-CN" altLang="zh-CN" sz="2400" dirty="0" smtClean="0">
                <a:latin typeface="微软雅黑" panose="020B0503020204020204" charset="-122"/>
                <a:ea typeface="微软雅黑" panose="020B0503020204020204" charset="-122"/>
                <a:cs typeface="微软雅黑" panose="020B0503020204020204" charset="-122"/>
              </a:rPr>
              <a:t>从事眼科</a:t>
            </a:r>
            <a:r>
              <a:rPr lang="zh-CN" altLang="zh-CN" sz="2400" dirty="0">
                <a:latin typeface="微软雅黑" panose="020B0503020204020204" charset="-122"/>
                <a:ea typeface="微软雅黑" panose="020B0503020204020204" charset="-122"/>
                <a:cs typeface="微软雅黑" panose="020B0503020204020204" charset="-122"/>
              </a:rPr>
              <a:t>临床工作</a:t>
            </a:r>
            <a:r>
              <a:rPr lang="en-US" altLang="zh-CN" sz="2400" dirty="0">
                <a:latin typeface="微软雅黑" panose="020B0503020204020204" charset="-122"/>
                <a:ea typeface="微软雅黑" panose="020B0503020204020204" charset="-122"/>
                <a:cs typeface="微软雅黑" panose="020B0503020204020204" charset="-122"/>
              </a:rPr>
              <a:t>20</a:t>
            </a:r>
            <a:r>
              <a:rPr lang="zh-CN" altLang="zh-CN" sz="2400" dirty="0">
                <a:latin typeface="微软雅黑" panose="020B0503020204020204" charset="-122"/>
                <a:ea typeface="微软雅黑" panose="020B0503020204020204" charset="-122"/>
                <a:cs typeface="微软雅黑" panose="020B0503020204020204" charset="-122"/>
              </a:rPr>
              <a:t>余年。先后在湖北省人民医院眼科，广州军区武汉总医院眼科进修。擅长眼表疾病的诊治，如干眼症、角膜病、青光眼及泪道疾病等。对眼底视网膜疾病有较深的见解</a:t>
            </a:r>
            <a:r>
              <a:rPr lang="zh-CN" altLang="zh-CN"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a:t>
            </a:r>
            <a:r>
              <a:rPr lang="zh-CN" altLang="en-US" sz="2000" b="1" dirty="0" smtClean="0">
                <a:latin typeface="微软雅黑" panose="020B0503020204020204" charset="-122"/>
                <a:ea typeface="微软雅黑" panose="020B0503020204020204" charset="-122"/>
                <a:cs typeface="微软雅黑" panose="020B0503020204020204" charset="-122"/>
                <a:sym typeface="+mn-ea"/>
              </a:rPr>
              <a:t>诊科室：西院眼科门诊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endParaRPr lang="zh-CN" altLang="zh-CN" sz="2400" dirty="0">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1304" y="1326776"/>
            <a:ext cx="2448012" cy="3962400"/>
          </a:xfrm>
          <a:prstGeom prst="rect">
            <a:avLst/>
          </a:prstGeom>
        </p:spPr>
      </p:pic>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2033556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48079" y="681989"/>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89519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王云雀</a:t>
            </a:r>
          </a:p>
        </p:txBody>
      </p:sp>
      <p:sp>
        <p:nvSpPr>
          <p:cNvPr id="10" name="文本框 9"/>
          <p:cNvSpPr txBox="1"/>
          <p:nvPr/>
        </p:nvSpPr>
        <p:spPr>
          <a:xfrm>
            <a:off x="1792816" y="1704765"/>
            <a:ext cx="4637193" cy="584775"/>
          </a:xfrm>
          <a:prstGeom prst="rect">
            <a:avLst/>
          </a:prstGeom>
          <a:noFill/>
        </p:spPr>
        <p:txBody>
          <a:bodyPr wrap="square" rtlCol="0">
            <a:spAutoFit/>
          </a:bodyPr>
          <a:lstStyle/>
          <a:p>
            <a:r>
              <a:rPr lang="zh-CN" altLang="en-US" sz="3200" kern="0" spc="2090" dirty="0" smtClean="0">
                <a:latin typeface="等线" panose="02010600030101010101" pitchFamily="2" charset="-122"/>
                <a:ea typeface="等线" panose="02010600030101010101" pitchFamily="2" charset="-122"/>
              </a:rPr>
              <a:t>副主任医师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45261" y="2685476"/>
            <a:ext cx="6956936" cy="3120854"/>
          </a:xfrm>
          <a:prstGeom prst="rect">
            <a:avLst/>
          </a:prstGeom>
          <a:noFill/>
        </p:spPr>
        <p:txBody>
          <a:bodyPr wrap="square" rtlCol="0">
            <a:spAutoFit/>
          </a:bodyPr>
          <a:lstStyle/>
          <a:p>
            <a:pPr algn="just">
              <a:lnSpc>
                <a:spcPct val="120000"/>
              </a:lnSpc>
            </a:pPr>
            <a:r>
              <a:rPr lang="zh-CN" altLang="en-US" sz="2400" dirty="0" smtClean="0">
                <a:latin typeface="微软雅黑" panose="020B0503020204020204" charset="-122"/>
                <a:ea typeface="微软雅黑" panose="020B0503020204020204" charset="-122"/>
                <a:cs typeface="微软雅黑" panose="020B0503020204020204" charset="-122"/>
              </a:rPr>
              <a:t>       内科副主任医师。</a:t>
            </a:r>
            <a:r>
              <a:rPr lang="zh-CN" altLang="zh-CN" sz="2400" dirty="0" smtClean="0">
                <a:latin typeface="微软雅黑" panose="020B0503020204020204" charset="-122"/>
                <a:ea typeface="微软雅黑" panose="020B0503020204020204" charset="-122"/>
                <a:cs typeface="微软雅黑" panose="020B0503020204020204" charset="-122"/>
              </a:rPr>
              <a:t>三甲医院</a:t>
            </a:r>
            <a:r>
              <a:rPr lang="zh-CN" altLang="zh-CN" sz="2400" dirty="0">
                <a:latin typeface="微软雅黑" panose="020B0503020204020204" charset="-122"/>
                <a:ea typeface="微软雅黑" panose="020B0503020204020204" charset="-122"/>
                <a:cs typeface="微软雅黑" panose="020B0503020204020204" charset="-122"/>
              </a:rPr>
              <a:t>麻醉科工作</a:t>
            </a:r>
            <a:r>
              <a:rPr lang="en-US" altLang="zh-CN" sz="2400" dirty="0">
                <a:latin typeface="微软雅黑" panose="020B0503020204020204" charset="-122"/>
                <a:ea typeface="微软雅黑" panose="020B0503020204020204" charset="-122"/>
                <a:cs typeface="微软雅黑" panose="020B0503020204020204" charset="-122"/>
              </a:rPr>
              <a:t>6</a:t>
            </a:r>
            <a:r>
              <a:rPr lang="zh-CN" altLang="zh-CN" sz="2400" dirty="0">
                <a:latin typeface="微软雅黑" panose="020B0503020204020204" charset="-122"/>
                <a:ea typeface="微软雅黑" panose="020B0503020204020204" charset="-122"/>
                <a:cs typeface="微软雅黑" panose="020B0503020204020204" charset="-122"/>
              </a:rPr>
              <a:t>年，后从事内科临床工作</a:t>
            </a:r>
            <a:r>
              <a:rPr lang="en-US" altLang="zh-CN" sz="2400" dirty="0">
                <a:latin typeface="微软雅黑" panose="020B0503020204020204" charset="-122"/>
                <a:ea typeface="微软雅黑" panose="020B0503020204020204" charset="-122"/>
                <a:cs typeface="微软雅黑" panose="020B0503020204020204" charset="-122"/>
              </a:rPr>
              <a:t>20</a:t>
            </a:r>
            <a:r>
              <a:rPr lang="zh-CN" altLang="zh-CN" sz="2400" dirty="0">
                <a:latin typeface="微软雅黑" panose="020B0503020204020204" charset="-122"/>
                <a:ea typeface="微软雅黑" panose="020B0503020204020204" charset="-122"/>
                <a:cs typeface="微软雅黑" panose="020B0503020204020204" charset="-122"/>
              </a:rPr>
              <a:t>余年，华中科技大学同济医学院全科医师岗位培训一年，获</a:t>
            </a:r>
            <a:r>
              <a:rPr lang="en-US" altLang="zh-CN" sz="2400" dirty="0">
                <a:latin typeface="微软雅黑" panose="020B0503020204020204" charset="-122"/>
                <a:ea typeface="微软雅黑" panose="020B0503020204020204" charset="-122"/>
                <a:cs typeface="微软雅黑" panose="020B0503020204020204" charset="-122"/>
              </a:rPr>
              <a:t>“</a:t>
            </a:r>
            <a:r>
              <a:rPr lang="zh-CN" altLang="zh-CN" sz="2400" dirty="0">
                <a:latin typeface="微软雅黑" panose="020B0503020204020204" charset="-122"/>
                <a:ea typeface="微软雅黑" panose="020B0503020204020204" charset="-122"/>
                <a:cs typeface="微软雅黑" panose="020B0503020204020204" charset="-122"/>
              </a:rPr>
              <a:t>全科医师</a:t>
            </a:r>
            <a:r>
              <a:rPr lang="en-US" altLang="zh-CN" sz="2400" dirty="0">
                <a:latin typeface="微软雅黑" panose="020B0503020204020204" charset="-122"/>
                <a:ea typeface="微软雅黑" panose="020B0503020204020204" charset="-122"/>
                <a:cs typeface="微软雅黑" panose="020B0503020204020204" charset="-122"/>
              </a:rPr>
              <a:t>”</a:t>
            </a:r>
            <a:r>
              <a:rPr lang="zh-CN" altLang="zh-CN" sz="2400" dirty="0">
                <a:latin typeface="微软雅黑" panose="020B0503020204020204" charset="-122"/>
                <a:ea typeface="微软雅黑" panose="020B0503020204020204" charset="-122"/>
                <a:cs typeface="微软雅黑" panose="020B0503020204020204" charset="-122"/>
              </a:rPr>
              <a:t>证书。对全科医疗及内科的常见病及多发病有着丰富的临床经验，熟练掌握各种急症创伤的处理和急救操作</a:t>
            </a:r>
            <a:r>
              <a:rPr lang="zh-CN" altLang="zh-CN"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zh-CN" altLang="zh-CN" sz="2400" dirty="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zh-CN" sz="2000" b="1" dirty="0">
                <a:latin typeface="微软雅黑" panose="020B0503020204020204" charset="-122"/>
                <a:ea typeface="微软雅黑" panose="020B0503020204020204" charset="-122"/>
                <a:cs typeface="微软雅黑" panose="020B0503020204020204" charset="-122"/>
              </a:rPr>
              <a:t>坐</a:t>
            </a:r>
            <a:r>
              <a:rPr lang="zh-CN" altLang="zh-CN" sz="2000" b="1" dirty="0" smtClean="0">
                <a:latin typeface="微软雅黑" panose="020B0503020204020204" charset="-122"/>
                <a:ea typeface="微软雅黑" panose="020B0503020204020204" charset="-122"/>
                <a:cs typeface="微软雅黑" panose="020B0503020204020204" charset="-122"/>
              </a:rPr>
              <a:t>诊</a:t>
            </a:r>
            <a:r>
              <a:rPr lang="zh-CN" altLang="en-US" sz="2000" b="1" dirty="0" smtClean="0">
                <a:latin typeface="微软雅黑" panose="020B0503020204020204" charset="-122"/>
                <a:ea typeface="微软雅黑" panose="020B0503020204020204" charset="-122"/>
                <a:cs typeface="微软雅黑" panose="020B0503020204020204" charset="-122"/>
              </a:rPr>
              <a:t>科室</a:t>
            </a:r>
            <a:r>
              <a:rPr lang="zh-CN" altLang="zh-CN" sz="2000" b="1" dirty="0" smtClean="0">
                <a:latin typeface="微软雅黑" panose="020B0503020204020204" charset="-122"/>
                <a:ea typeface="微软雅黑" panose="020B0503020204020204" charset="-122"/>
                <a:cs typeface="微软雅黑" panose="020B0503020204020204" charset="-122"/>
              </a:rPr>
              <a:t>：</a:t>
            </a:r>
            <a:r>
              <a:rPr lang="zh-CN" altLang="zh-CN" sz="2000" b="1" dirty="0">
                <a:latin typeface="微软雅黑" panose="020B0503020204020204" charset="-122"/>
                <a:ea typeface="微软雅黑" panose="020B0503020204020204" charset="-122"/>
                <a:cs typeface="微软雅黑" panose="020B0503020204020204" charset="-122"/>
              </a:rPr>
              <a:t>东院</a:t>
            </a:r>
            <a:r>
              <a:rPr lang="zh-CN" altLang="zh-CN" sz="2000" b="1" dirty="0" smtClean="0">
                <a:latin typeface="微软雅黑" panose="020B0503020204020204" charset="-122"/>
                <a:ea typeface="微软雅黑" panose="020B0503020204020204" charset="-122"/>
                <a:cs typeface="微软雅黑" panose="020B0503020204020204" charset="-122"/>
              </a:rPr>
              <a:t>内科</a:t>
            </a:r>
            <a:r>
              <a:rPr lang="zh-CN" altLang="en-US" sz="2000" b="1" dirty="0" smtClean="0">
                <a:latin typeface="微软雅黑" panose="020B0503020204020204" charset="-122"/>
                <a:ea typeface="微软雅黑" panose="020B0503020204020204" charset="-122"/>
                <a:cs typeface="微软雅黑" panose="020B0503020204020204" charset="-122"/>
              </a:rPr>
              <a:t>门诊</a:t>
            </a:r>
            <a:endParaRPr lang="zh-CN" altLang="zh-CN" sz="2000" b="1"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9215" y="1149985"/>
            <a:ext cx="2497455" cy="3870325"/>
          </a:xfrm>
          <a:prstGeom prst="rect">
            <a:avLst/>
          </a:prstGeom>
        </p:spPr>
      </p:pic>
      <p:sp>
        <p:nvSpPr>
          <p:cNvPr id="3" name="文本框 2"/>
          <p:cNvSpPr txBox="1"/>
          <p:nvPr/>
        </p:nvSpPr>
        <p:spPr>
          <a:xfrm>
            <a:off x="674370" y="1704975"/>
            <a:ext cx="543560" cy="3415030"/>
          </a:xfrm>
          <a:prstGeom prst="rect">
            <a:avLst/>
          </a:prstGeom>
          <a:noFill/>
        </p:spPr>
        <p:txBody>
          <a:bodyPr wrap="square" rtlCol="0">
            <a:spAutoFit/>
          </a:bodyPr>
          <a:lstStyle/>
          <a:p>
            <a:r>
              <a:rPr lang="zh-CN" altLang="en-US" sz="3600" b="1"/>
              <a:t>全科医生介绍</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38387" y="692611"/>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89519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夏朝红</a:t>
            </a:r>
          </a:p>
        </p:txBody>
      </p:sp>
      <p:sp>
        <p:nvSpPr>
          <p:cNvPr id="10" name="文本框 9"/>
          <p:cNvSpPr txBox="1"/>
          <p:nvPr/>
        </p:nvSpPr>
        <p:spPr>
          <a:xfrm>
            <a:off x="1792816" y="1704765"/>
            <a:ext cx="4637193" cy="58356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副主任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35101" y="2697541"/>
            <a:ext cx="6824096" cy="3194721"/>
          </a:xfrm>
          <a:prstGeom prst="rect">
            <a:avLst/>
          </a:prstGeom>
          <a:noFill/>
        </p:spPr>
        <p:txBody>
          <a:bodyPr wrap="square" rtlCol="0">
            <a:spAutoFit/>
          </a:bodyPr>
          <a:lstStyle/>
          <a:p>
            <a:pPr algn="just">
              <a:lnSpc>
                <a:spcPct val="120000"/>
              </a:lnSpc>
            </a:pPr>
            <a:r>
              <a:rPr lang="zh-CN" altLang="en-US" sz="2400" dirty="0" smtClean="0">
                <a:latin typeface="微软雅黑" panose="020B0503020204020204" charset="-122"/>
                <a:ea typeface="微软雅黑" panose="020B0503020204020204" charset="-122"/>
                <a:cs typeface="微软雅黑" panose="020B0503020204020204" charset="-122"/>
              </a:rPr>
              <a:t>       内科副主任医师。</a:t>
            </a:r>
            <a:r>
              <a:rPr lang="zh-CN" altLang="zh-CN" sz="2400" dirty="0" smtClean="0">
                <a:latin typeface="微软雅黑" panose="020B0503020204020204" charset="-122"/>
                <a:ea typeface="微软雅黑" panose="020B0503020204020204" charset="-122"/>
                <a:cs typeface="微软雅黑" panose="020B0503020204020204" charset="-122"/>
              </a:rPr>
              <a:t>从事</a:t>
            </a:r>
            <a:r>
              <a:rPr lang="zh-CN" altLang="zh-CN" sz="2400" dirty="0">
                <a:latin typeface="微软雅黑" panose="020B0503020204020204" charset="-122"/>
                <a:ea typeface="微软雅黑" panose="020B0503020204020204" charset="-122"/>
                <a:cs typeface="微软雅黑" panose="020B0503020204020204" charset="-122"/>
              </a:rPr>
              <a:t>临床工作</a:t>
            </a:r>
            <a:r>
              <a:rPr lang="en-US" altLang="zh-CN" sz="2400" dirty="0">
                <a:latin typeface="微软雅黑" panose="020B0503020204020204" charset="-122"/>
                <a:ea typeface="微软雅黑" panose="020B0503020204020204" charset="-122"/>
                <a:cs typeface="微软雅黑" panose="020B0503020204020204" charset="-122"/>
              </a:rPr>
              <a:t>20</a:t>
            </a:r>
            <a:r>
              <a:rPr lang="zh-CN" altLang="zh-CN" sz="2400" dirty="0">
                <a:latin typeface="微软雅黑" panose="020B0503020204020204" charset="-122"/>
                <a:ea typeface="微软雅黑" panose="020B0503020204020204" charset="-122"/>
                <a:cs typeface="微软雅黑" panose="020B0503020204020204" charset="-122"/>
              </a:rPr>
              <a:t>余年，同济医院进修心血管内科半年。擅长心血管内科疾病的诊治，如高血压、冠心病、心律失常等慢性病的诊断与治疗，以及冠心病支架或搭桥术后得管理等</a:t>
            </a:r>
            <a:r>
              <a:rPr lang="zh-CN" altLang="zh-CN"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zh-CN" altLang="zh-CN" sz="2400" dirty="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zh-CN" sz="2000" b="1" dirty="0">
                <a:latin typeface="微软雅黑" panose="020B0503020204020204" charset="-122"/>
                <a:ea typeface="微软雅黑" panose="020B0503020204020204" charset="-122"/>
                <a:cs typeface="微软雅黑" panose="020B0503020204020204" charset="-122"/>
              </a:rPr>
              <a:t>坐</a:t>
            </a:r>
            <a:r>
              <a:rPr lang="zh-CN" altLang="zh-CN" sz="2000" b="1" dirty="0" smtClean="0">
                <a:latin typeface="微软雅黑" panose="020B0503020204020204" charset="-122"/>
                <a:ea typeface="微软雅黑" panose="020B0503020204020204" charset="-122"/>
                <a:cs typeface="微软雅黑" panose="020B0503020204020204" charset="-122"/>
              </a:rPr>
              <a:t>诊</a:t>
            </a:r>
            <a:r>
              <a:rPr lang="zh-CN" altLang="en-US" sz="2000" b="1" dirty="0" smtClean="0">
                <a:latin typeface="微软雅黑" panose="020B0503020204020204" charset="-122"/>
                <a:ea typeface="微软雅黑" panose="020B0503020204020204" charset="-122"/>
                <a:cs typeface="微软雅黑" panose="020B0503020204020204" charset="-122"/>
              </a:rPr>
              <a:t>科室</a:t>
            </a:r>
            <a:r>
              <a:rPr lang="zh-CN" altLang="zh-CN" sz="2000" b="1" dirty="0" smtClean="0">
                <a:latin typeface="微软雅黑" panose="020B0503020204020204" charset="-122"/>
                <a:ea typeface="微软雅黑" panose="020B0503020204020204" charset="-122"/>
                <a:cs typeface="微软雅黑" panose="020B0503020204020204" charset="-122"/>
              </a:rPr>
              <a:t>：</a:t>
            </a:r>
            <a:r>
              <a:rPr lang="zh-CN" altLang="zh-CN" sz="2000" b="1" dirty="0">
                <a:latin typeface="微软雅黑" panose="020B0503020204020204" charset="-122"/>
                <a:ea typeface="微软雅黑" panose="020B0503020204020204" charset="-122"/>
                <a:cs typeface="微软雅黑" panose="020B0503020204020204" charset="-122"/>
              </a:rPr>
              <a:t>西院</a:t>
            </a:r>
            <a:r>
              <a:rPr lang="zh-CN" altLang="zh-CN" sz="2000" b="1" dirty="0" smtClean="0">
                <a:latin typeface="微软雅黑" panose="020B0503020204020204" charset="-122"/>
                <a:ea typeface="微软雅黑" panose="020B0503020204020204" charset="-122"/>
                <a:cs typeface="微软雅黑" panose="020B0503020204020204" charset="-122"/>
              </a:rPr>
              <a:t>内科</a:t>
            </a:r>
            <a:r>
              <a:rPr lang="zh-CN" altLang="en-US" sz="2000" b="1" dirty="0" smtClean="0">
                <a:latin typeface="微软雅黑" panose="020B0503020204020204" charset="-122"/>
                <a:ea typeface="微软雅黑" panose="020B0503020204020204" charset="-122"/>
                <a:cs typeface="微软雅黑" panose="020B0503020204020204" charset="-122"/>
              </a:rPr>
              <a:t>门诊</a:t>
            </a:r>
            <a:endParaRPr lang="zh-CN" altLang="zh-CN" sz="2000" b="1"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1305" y="1183640"/>
            <a:ext cx="2358365" cy="3800736"/>
          </a:xfrm>
          <a:prstGeom prst="rect">
            <a:avLst/>
          </a:prstGeom>
        </p:spPr>
      </p:pic>
      <p:sp>
        <p:nvSpPr>
          <p:cNvPr id="3" name="文本框 2"/>
          <p:cNvSpPr txBox="1"/>
          <p:nvPr/>
        </p:nvSpPr>
        <p:spPr>
          <a:xfrm>
            <a:off x="674370" y="1704975"/>
            <a:ext cx="543560" cy="3415030"/>
          </a:xfrm>
          <a:prstGeom prst="rect">
            <a:avLst/>
          </a:prstGeom>
          <a:noFill/>
        </p:spPr>
        <p:txBody>
          <a:bodyPr wrap="square" rtlCol="0">
            <a:spAutoFit/>
          </a:bodyPr>
          <a:lstStyle/>
          <a:p>
            <a:r>
              <a:rPr lang="zh-CN" altLang="en-US" sz="3600" b="1"/>
              <a:t>全科医生介绍</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3" y="1693"/>
            <a:ext cx="12198773" cy="6844453"/>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7607" y="343747"/>
            <a:ext cx="4395893" cy="3112347"/>
          </a:xfrm>
          <a:prstGeom prst="rect">
            <a:avLst/>
          </a:prstGeom>
        </p:spPr>
      </p:pic>
      <p:sp>
        <p:nvSpPr>
          <p:cNvPr id="14" name="文本框 13"/>
          <p:cNvSpPr txBox="1"/>
          <p:nvPr>
            <p:custDataLst>
              <p:tags r:id="rId1"/>
            </p:custDataLst>
          </p:nvPr>
        </p:nvSpPr>
        <p:spPr>
          <a:xfrm>
            <a:off x="5701030" y="4312920"/>
            <a:ext cx="6466840" cy="706755"/>
          </a:xfrm>
          <a:prstGeom prst="rect">
            <a:avLst/>
          </a:prstGeom>
          <a:noFill/>
        </p:spPr>
        <p:txBody>
          <a:bodyPr wrap="square" rtlCol="0">
            <a:spAutoFit/>
          </a:bodyPr>
          <a:lstStyle/>
          <a:p>
            <a:pPr algn="ctr">
              <a:lnSpc>
                <a:spcPct val="100000"/>
              </a:lnSpc>
            </a:pPr>
            <a:r>
              <a:rPr lang="zh-CN" altLang="en-US" sz="4000" b="1" kern="0" dirty="0" smtClean="0">
                <a:solidFill>
                  <a:schemeClr val="bg1"/>
                </a:solidFill>
                <a:uFillTx/>
                <a:latin typeface="等线" charset="0"/>
                <a:ea typeface="等线" panose="02010600030101010101" pitchFamily="2" charset="-122"/>
              </a:rPr>
              <a:t>外聘专家医师介绍</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573867"/>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80447" y="1049020"/>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白汉平</a:t>
            </a:r>
          </a:p>
        </p:txBody>
      </p:sp>
      <p:sp>
        <p:nvSpPr>
          <p:cNvPr id="10" name="文本框 9"/>
          <p:cNvSpPr txBox="1"/>
          <p:nvPr/>
        </p:nvSpPr>
        <p:spPr>
          <a:xfrm>
            <a:off x="1935863" y="1913467"/>
            <a:ext cx="5499408" cy="707886"/>
          </a:xfrm>
          <a:prstGeom prst="rect">
            <a:avLst/>
          </a:prstGeom>
          <a:noFill/>
        </p:spPr>
        <p:txBody>
          <a:bodyPr wrap="square" rtlCol="0">
            <a:spAutoFit/>
          </a:bodyPr>
          <a:lstStyle/>
          <a:p>
            <a:r>
              <a:rPr lang="zh-CN" altLang="en-US" sz="2000" dirty="0">
                <a:latin typeface="微软雅黑" panose="020B0503020204020204" charset="-122"/>
                <a:ea typeface="微软雅黑" panose="020B0503020204020204" charset="-122"/>
                <a:cs typeface="微软雅黑" panose="020B0503020204020204" charset="-122"/>
                <a:sym typeface="+mn-ea"/>
              </a:rPr>
              <a:t>武汉大学人民</a:t>
            </a:r>
            <a:r>
              <a:rPr lang="zh-CN" altLang="en-US" sz="2000" dirty="0" smtClean="0">
                <a:latin typeface="微软雅黑" panose="020B0503020204020204" charset="-122"/>
                <a:ea typeface="微软雅黑" panose="020B0503020204020204" charset="-122"/>
                <a:cs typeface="微软雅黑" panose="020B0503020204020204" charset="-122"/>
                <a:sym typeface="+mn-ea"/>
              </a:rPr>
              <a:t>医院</a:t>
            </a:r>
            <a:endParaRPr lang="en-US" altLang="zh-CN" sz="2000" dirty="0" smtClean="0">
              <a:latin typeface="微软雅黑" panose="020B0503020204020204" charset="-122"/>
              <a:ea typeface="微软雅黑" panose="020B0503020204020204" charset="-122"/>
              <a:cs typeface="微软雅黑" panose="020B0503020204020204" charset="-122"/>
              <a:sym typeface="+mn-ea"/>
            </a:endParaRPr>
          </a:p>
          <a:p>
            <a:r>
              <a:rPr lang="zh-CN" altLang="en-US" sz="2000" dirty="0" smtClean="0">
                <a:latin typeface="微软雅黑" panose="020B0503020204020204" charset="-122"/>
                <a:ea typeface="微软雅黑" panose="020B0503020204020204" charset="-122"/>
                <a:cs typeface="微软雅黑" panose="020B0503020204020204" charset="-122"/>
                <a:sym typeface="+mn-ea"/>
              </a:rPr>
              <a:t>精神卫生</a:t>
            </a:r>
            <a:r>
              <a:rPr lang="zh-CN" altLang="en-US" sz="2000" dirty="0">
                <a:latin typeface="微软雅黑" panose="020B0503020204020204" charset="-122"/>
                <a:ea typeface="微软雅黑" panose="020B0503020204020204" charset="-122"/>
                <a:cs typeface="微软雅黑" panose="020B0503020204020204" charset="-122"/>
                <a:sym typeface="+mn-ea"/>
              </a:rPr>
              <a:t>中心副主任医师</a:t>
            </a:r>
            <a:endParaRPr lang="zh-CN" altLang="en-US" sz="20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573953" y="2701713"/>
            <a:ext cx="6527800" cy="3231654"/>
          </a:xfrm>
          <a:prstGeom prst="rect">
            <a:avLst/>
          </a:prstGeom>
          <a:noFill/>
        </p:spPr>
        <p:txBody>
          <a:bodyPr wrap="square" rtlCol="0">
            <a:spAutoFit/>
          </a:bodyPr>
          <a:lstStyle/>
          <a:p>
            <a:pPr algn="just">
              <a:spcAft>
                <a:spcPts val="600"/>
              </a:spcAft>
              <a:defRPr/>
            </a:pPr>
            <a:r>
              <a:rPr lang="zh-CN" altLang="en-US" sz="2200" dirty="0" smtClean="0">
                <a:latin typeface="微软雅黑" panose="020B0503020204020204" charset="-122"/>
                <a:ea typeface="微软雅黑" panose="020B0503020204020204" charset="-122"/>
                <a:cs typeface="微软雅黑" panose="020B0503020204020204" charset="-122"/>
                <a:sym typeface="+mn-ea"/>
              </a:rPr>
              <a:t>       临床</a:t>
            </a:r>
            <a:r>
              <a:rPr lang="zh-CN" altLang="en-US" sz="2200" dirty="0">
                <a:latin typeface="微软雅黑" panose="020B0503020204020204" charset="-122"/>
                <a:ea typeface="微软雅黑" panose="020B0503020204020204" charset="-122"/>
                <a:cs typeface="微软雅黑" panose="020B0503020204020204" charset="-122"/>
                <a:sym typeface="+mn-ea"/>
              </a:rPr>
              <a:t>精神病专家，二级心理咨询师，中国康复医学会康复心理学专业委员会委员，中国研究型医院学会心理与精神病学专业委员会委员，湖北省康复医学会康复心理学专业委员会</a:t>
            </a:r>
            <a:r>
              <a:rPr lang="zh-CN" altLang="en-US" sz="2200" dirty="0" smtClean="0">
                <a:latin typeface="微软雅黑" panose="020B0503020204020204" charset="-122"/>
                <a:ea typeface="微软雅黑" panose="020B0503020204020204" charset="-122"/>
                <a:cs typeface="微软雅黑" panose="020B0503020204020204" charset="-122"/>
                <a:sym typeface="+mn-ea"/>
              </a:rPr>
              <a:t>常务委员。</a:t>
            </a:r>
            <a:r>
              <a:rPr lang="zh-CN" altLang="en-US" sz="2200" dirty="0">
                <a:latin typeface="微软雅黑" panose="020B0503020204020204" charset="-122"/>
                <a:ea typeface="微软雅黑" panose="020B0503020204020204" charset="-122"/>
                <a:cs typeface="微软雅黑" panose="020B0503020204020204" charset="-122"/>
                <a:sym typeface="+mn-ea"/>
              </a:rPr>
              <a:t>专于抑郁障碍  焦虑障碍  睡眠障碍 双相障碍 神经症等精神疾病的治疗，同时擅长心理治疗和康复治疗</a:t>
            </a:r>
            <a:r>
              <a:rPr lang="zh-CN" altLang="en-US" sz="2200" dirty="0" smtClean="0">
                <a:latin typeface="微软雅黑" panose="020B0503020204020204" charset="-122"/>
                <a:ea typeface="微软雅黑" panose="020B0503020204020204" charset="-122"/>
                <a:cs typeface="微软雅黑" panose="020B0503020204020204" charset="-122"/>
                <a:sym typeface="+mn-ea"/>
              </a:rPr>
              <a:t>。</a:t>
            </a:r>
            <a:endParaRPr lang="en-US" altLang="zh-CN" sz="2200" dirty="0" smtClean="0">
              <a:latin typeface="微软雅黑" panose="020B0503020204020204" charset="-122"/>
              <a:ea typeface="微软雅黑" panose="020B0503020204020204" charset="-122"/>
              <a:cs typeface="微软雅黑" panose="020B0503020204020204" charset="-122"/>
              <a:sym typeface="+mn-ea"/>
            </a:endParaRPr>
          </a:p>
          <a:p>
            <a:pPr algn="just">
              <a:spcAft>
                <a:spcPts val="600"/>
              </a:spcAft>
              <a:defRPr/>
            </a:pPr>
            <a:endParaRPr lang="zh-CN" altLang="en-US" sz="2200" dirty="0">
              <a:latin typeface="微软雅黑" panose="020B0503020204020204" charset="-122"/>
              <a:ea typeface="微软雅黑" panose="020B0503020204020204" charset="-122"/>
              <a:cs typeface="微软雅黑" panose="020B0503020204020204" charset="-122"/>
            </a:endParaRPr>
          </a:p>
          <a:p>
            <a:pPr algn="just">
              <a:spcBef>
                <a:spcPts val="0"/>
              </a:spcBef>
              <a:spcAft>
                <a:spcPts val="0"/>
              </a:spcAft>
            </a:pPr>
            <a:r>
              <a:rPr lang="zh-CN" altLang="en-US" sz="2000" b="1" dirty="0" smtClean="0">
                <a:latin typeface="微软雅黑" panose="020B0503020204020204" charset="-122"/>
                <a:ea typeface="微软雅黑" panose="020B0503020204020204" charset="-122"/>
                <a:cs typeface="微软雅黑" panose="020B0503020204020204" charset="-122"/>
                <a:sym typeface="+mn-ea"/>
              </a:rPr>
              <a:t>坐</a:t>
            </a:r>
            <a:r>
              <a:rPr lang="zh-CN" altLang="en-US" sz="2000" b="1" dirty="0">
                <a:latin typeface="微软雅黑" panose="020B0503020204020204" charset="-122"/>
                <a:ea typeface="微软雅黑" panose="020B0503020204020204" charset="-122"/>
                <a:cs typeface="微软雅黑" panose="020B0503020204020204" charset="-122"/>
                <a:sym typeface="+mn-ea"/>
              </a:rPr>
              <a:t>诊时间：周三上午</a:t>
            </a:r>
            <a:endParaRPr lang="zh-CN" altLang="en-US" sz="2000" b="1" dirty="0">
              <a:latin typeface="微软雅黑" panose="020B0503020204020204" charset="-122"/>
              <a:ea typeface="微软雅黑" panose="020B0503020204020204" charset="-122"/>
              <a:cs typeface="微软雅黑" panose="020B0503020204020204" charset="-122"/>
            </a:endParaRPr>
          </a:p>
          <a:p>
            <a:pPr algn="just">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坐诊科室：西</a:t>
            </a:r>
            <a:r>
              <a:rPr lang="zh-CN" altLang="en-US" sz="2000" b="1" dirty="0" smtClean="0">
                <a:latin typeface="微软雅黑" panose="020B0503020204020204" charset="-122"/>
                <a:ea typeface="微软雅黑" panose="020B0503020204020204" charset="-122"/>
                <a:cs typeface="微软雅黑" panose="020B0503020204020204" charset="-122"/>
                <a:sym typeface="+mn-ea"/>
              </a:rPr>
              <a:t>院心理专家门诊</a:t>
            </a:r>
            <a:endParaRPr kumimoji="0" lang="zh-CN" altLang="en-US" sz="2000" b="1" kern="1200" cap="none" spc="0" normalizeH="0" baseline="0" noProof="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5122" name="图片 3"/>
          <p:cNvPicPr>
            <a:picLocks noChangeAspect="1"/>
          </p:cNvPicPr>
          <p:nvPr/>
        </p:nvPicPr>
        <p:blipFill rotWithShape="1">
          <a:blip r:embed="rId3"/>
          <a:srcRect l="16516" t="22403" r="25498" b="22052"/>
          <a:stretch>
            <a:fillRect/>
          </a:stretch>
        </p:blipFill>
        <p:spPr>
          <a:xfrm>
            <a:off x="8408246" y="1335309"/>
            <a:ext cx="2872740" cy="4086436"/>
          </a:xfrm>
          <a:prstGeom prst="rect">
            <a:avLst/>
          </a:prstGeom>
          <a:noFill/>
          <a:ln w="9525">
            <a:noFill/>
          </a:ln>
        </p:spPr>
      </p:pic>
      <p:sp>
        <p:nvSpPr>
          <p:cNvPr id="13" name="文本框 12"/>
          <p:cNvSpPr txBox="1"/>
          <p:nvPr/>
        </p:nvSpPr>
        <p:spPr>
          <a:xfrm>
            <a:off x="674370" y="1367155"/>
            <a:ext cx="543560" cy="4523105"/>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外聘专家医师介绍</a:t>
            </a:r>
            <a:endParaRPr lang="zh-CN" altLang="en-US" sz="3600" b="1" dirty="0">
              <a:solidFill>
                <a:srgbClr val="FFFF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573867"/>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80447" y="1049020"/>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王亚洲</a:t>
            </a:r>
          </a:p>
        </p:txBody>
      </p:sp>
      <p:sp>
        <p:nvSpPr>
          <p:cNvPr id="10" name="文本框 9"/>
          <p:cNvSpPr txBox="1"/>
          <p:nvPr/>
        </p:nvSpPr>
        <p:spPr>
          <a:xfrm>
            <a:off x="1935863" y="1913467"/>
            <a:ext cx="5499408" cy="706755"/>
          </a:xfrm>
          <a:prstGeom prst="rect">
            <a:avLst/>
          </a:prstGeom>
          <a:noFill/>
        </p:spPr>
        <p:txBody>
          <a:bodyPr wrap="square" rtlCol="0">
            <a:spAutoFit/>
          </a:bodyPr>
          <a:lstStyle/>
          <a:p>
            <a:r>
              <a:rPr lang="zh-CN" altLang="en-US" sz="2000" dirty="0">
                <a:latin typeface="微软雅黑" panose="020B0503020204020204" charset="-122"/>
                <a:ea typeface="微软雅黑" panose="020B0503020204020204" charset="-122"/>
                <a:cs typeface="微软雅黑" panose="020B0503020204020204" charset="-122"/>
                <a:sym typeface="+mn-ea"/>
              </a:rPr>
              <a:t>中国人民解放军中部战区总医院</a:t>
            </a:r>
          </a:p>
          <a:p>
            <a:r>
              <a:rPr lang="zh-CN" altLang="en-US" sz="2000" dirty="0">
                <a:latin typeface="微软雅黑" panose="020B0503020204020204" charset="-122"/>
                <a:ea typeface="微软雅黑" panose="020B0503020204020204" charset="-122"/>
                <a:cs typeface="微软雅黑" panose="020B0503020204020204" charset="-122"/>
                <a:sym typeface="+mn-ea"/>
              </a:rPr>
              <a:t>消化内科专家、副主任医师</a:t>
            </a:r>
          </a:p>
        </p:txBody>
      </p:sp>
      <p:sp>
        <p:nvSpPr>
          <p:cNvPr id="11" name="文本框 10"/>
          <p:cNvSpPr txBox="1"/>
          <p:nvPr/>
        </p:nvSpPr>
        <p:spPr>
          <a:xfrm>
            <a:off x="1573953" y="2701713"/>
            <a:ext cx="6527800" cy="3231654"/>
          </a:xfrm>
          <a:prstGeom prst="rect">
            <a:avLst/>
          </a:prstGeom>
          <a:noFill/>
        </p:spPr>
        <p:txBody>
          <a:bodyPr wrap="square" rtlCol="0">
            <a:spAutoFit/>
          </a:bodyPr>
          <a:lstStyle/>
          <a:p>
            <a:pPr algn="just">
              <a:spcAft>
                <a:spcPts val="600"/>
              </a:spcAft>
              <a:defRPr/>
            </a:pPr>
            <a:r>
              <a:rPr lang="zh-CN" altLang="en-US" sz="2200" dirty="0" smtClean="0">
                <a:latin typeface="微软雅黑" panose="020B0503020204020204" charset="-122"/>
                <a:ea typeface="微软雅黑" panose="020B0503020204020204" charset="-122"/>
                <a:cs typeface="微软雅黑" panose="020B0503020204020204" charset="-122"/>
                <a:sym typeface="+mn-ea"/>
              </a:rPr>
              <a:t>       </a:t>
            </a:r>
            <a:r>
              <a:rPr lang="zh-CN" altLang="en-US" sz="2200" dirty="0">
                <a:latin typeface="微软雅黑" panose="020B0503020204020204" charset="-122"/>
                <a:ea typeface="微软雅黑" panose="020B0503020204020204" charset="-122"/>
                <a:cs typeface="微软雅黑" panose="020B0503020204020204" charset="-122"/>
                <a:sym typeface="+mn-ea"/>
              </a:rPr>
              <a:t>副主任医师，医学硕士。原第三军医大学毕业，从事消化专业工作20年。主要从事胃食管反流病、幽门螺杆菌感染、消化道早癌诊治。现任武汉市消化内科专业委员。原济南军区消化内科专业委员，河南省中西医结合消化病分会委员、焦作市医学会消化内镜分会副主任委员</a:t>
            </a:r>
            <a:r>
              <a:rPr lang="zh-CN" altLang="en-US" sz="2200" dirty="0" smtClean="0">
                <a:latin typeface="微软雅黑" panose="020B0503020204020204" charset="-122"/>
                <a:ea typeface="微软雅黑" panose="020B0503020204020204" charset="-122"/>
                <a:cs typeface="微软雅黑" panose="020B0503020204020204" charset="-122"/>
                <a:sym typeface="+mn-ea"/>
              </a:rPr>
              <a:t>。</a:t>
            </a:r>
            <a:endParaRPr lang="en-US" altLang="zh-CN" sz="2200" dirty="0" smtClean="0">
              <a:latin typeface="微软雅黑" panose="020B0503020204020204" charset="-122"/>
              <a:ea typeface="微软雅黑" panose="020B0503020204020204" charset="-122"/>
              <a:cs typeface="微软雅黑" panose="020B0503020204020204" charset="-122"/>
              <a:sym typeface="+mn-ea"/>
            </a:endParaRPr>
          </a:p>
          <a:p>
            <a:pPr algn="just">
              <a:spcAft>
                <a:spcPts val="600"/>
              </a:spcAft>
              <a:defRPr/>
            </a:pPr>
            <a:endParaRPr lang="zh-CN" altLang="en-US" sz="2200" dirty="0">
              <a:latin typeface="微软雅黑" panose="020B0503020204020204" charset="-122"/>
              <a:ea typeface="微软雅黑" panose="020B0503020204020204" charset="-122"/>
              <a:cs typeface="微软雅黑" panose="020B0503020204020204" charset="-122"/>
            </a:endParaRPr>
          </a:p>
          <a:p>
            <a:pPr algn="just">
              <a:spcBef>
                <a:spcPts val="0"/>
              </a:spcBef>
              <a:spcAft>
                <a:spcPts val="0"/>
              </a:spcAft>
            </a:pPr>
            <a:r>
              <a:rPr lang="zh-CN" altLang="en-US" sz="2000" b="1" dirty="0" smtClean="0">
                <a:latin typeface="微软雅黑" panose="020B0503020204020204" charset="-122"/>
                <a:ea typeface="微软雅黑" panose="020B0503020204020204" charset="-122"/>
                <a:cs typeface="微软雅黑" panose="020B0503020204020204" charset="-122"/>
                <a:sym typeface="+mn-ea"/>
              </a:rPr>
              <a:t>坐</a:t>
            </a:r>
            <a:r>
              <a:rPr lang="zh-CN" altLang="en-US" sz="2000" b="1" dirty="0">
                <a:latin typeface="微软雅黑" panose="020B0503020204020204" charset="-122"/>
                <a:ea typeface="微软雅黑" panose="020B0503020204020204" charset="-122"/>
                <a:cs typeface="微软雅黑" panose="020B0503020204020204" charset="-122"/>
                <a:sym typeface="+mn-ea"/>
              </a:rPr>
              <a:t>诊时间</a:t>
            </a:r>
            <a:r>
              <a:rPr lang="zh-CN" altLang="en-US" sz="2000" b="1" dirty="0" smtClean="0">
                <a:latin typeface="微软雅黑" panose="020B0503020204020204" charset="-122"/>
                <a:ea typeface="微软雅黑" panose="020B0503020204020204" charset="-122"/>
                <a:cs typeface="微软雅黑" panose="020B0503020204020204" charset="-122"/>
                <a:sym typeface="+mn-ea"/>
              </a:rPr>
              <a:t>：</a:t>
            </a:r>
            <a:r>
              <a:rPr lang="en-US" altLang="zh-CN" sz="2000" b="1" dirty="0" smtClean="0">
                <a:latin typeface="微软雅黑" panose="020B0503020204020204" charset="-122"/>
                <a:ea typeface="微软雅黑" panose="020B0503020204020204" charset="-122"/>
                <a:cs typeface="微软雅黑" panose="020B0503020204020204" charset="-122"/>
                <a:sym typeface="+mn-ea"/>
              </a:rPr>
              <a:t> </a:t>
            </a:r>
            <a:r>
              <a:rPr lang="zh-CN" altLang="en-US" sz="2000" b="1" dirty="0" smtClean="0">
                <a:latin typeface="微软雅黑" panose="020B0503020204020204" charset="-122"/>
                <a:ea typeface="微软雅黑" panose="020B0503020204020204" charset="-122"/>
                <a:cs typeface="微软雅黑" panose="020B0503020204020204" charset="-122"/>
                <a:sym typeface="+mn-ea"/>
              </a:rPr>
              <a:t>隔周三 下午</a:t>
            </a:r>
            <a:r>
              <a:rPr lang="zh-CN" altLang="en-US" sz="2000" b="1" dirty="0">
                <a:latin typeface="微软雅黑" panose="020B0503020204020204" charset="-122"/>
                <a:ea typeface="微软雅黑" panose="020B0503020204020204" charset="-122"/>
                <a:cs typeface="微软雅黑" panose="020B0503020204020204" charset="-122"/>
                <a:sym typeface="+mn-ea"/>
              </a:rPr>
              <a:t>15:00-17:</a:t>
            </a:r>
            <a:r>
              <a:rPr lang="zh-CN" altLang="en-US" sz="2000" b="1" dirty="0" smtClean="0">
                <a:latin typeface="微软雅黑" panose="020B0503020204020204" charset="-122"/>
                <a:ea typeface="微软雅黑" panose="020B0503020204020204" charset="-122"/>
                <a:cs typeface="微软雅黑" panose="020B0503020204020204" charset="-122"/>
                <a:sym typeface="+mn-ea"/>
              </a:rPr>
              <a:t>00</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a:p>
            <a:pPr algn="just">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坐诊科室：西</a:t>
            </a:r>
            <a:r>
              <a:rPr lang="zh-CN" altLang="en-US" sz="2000" b="1" dirty="0" smtClean="0">
                <a:latin typeface="微软雅黑" panose="020B0503020204020204" charset="-122"/>
                <a:ea typeface="微软雅黑" panose="020B0503020204020204" charset="-122"/>
                <a:cs typeface="微软雅黑" panose="020B0503020204020204" charset="-122"/>
                <a:sym typeface="+mn-ea"/>
              </a:rPr>
              <a:t>院消化内科专家门诊</a:t>
            </a:r>
            <a:endParaRPr kumimoji="0" lang="zh-CN" altLang="en-US" sz="2000" b="1" kern="1200" cap="none" spc="0" normalizeH="0" baseline="0" noProof="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674370" y="1391285"/>
            <a:ext cx="543560" cy="4523105"/>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外聘专家医师介绍</a:t>
            </a:r>
            <a:endParaRPr lang="zh-CN" altLang="en-US" sz="3600" b="1" dirty="0">
              <a:solidFill>
                <a:srgbClr val="FFFF00"/>
              </a:solidFill>
              <a:latin typeface="微软雅黑" panose="020B0503020204020204" charset="-122"/>
              <a:ea typeface="微软雅黑" panose="020B0503020204020204" charset="-122"/>
            </a:endParaRPr>
          </a:p>
        </p:txBody>
      </p:sp>
      <p:pic>
        <p:nvPicPr>
          <p:cNvPr id="2" name="图片 1" descr="C:\Users\DELL\AppData\Local\Temp\WeChat Files\e42df353b1336fb51817663c2a7def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266430" y="1216025"/>
            <a:ext cx="3076575" cy="4369435"/>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306493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60127" y="1419013"/>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王永红</a:t>
            </a:r>
          </a:p>
        </p:txBody>
      </p:sp>
      <p:sp>
        <p:nvSpPr>
          <p:cNvPr id="10" name="文本框 9"/>
          <p:cNvSpPr txBox="1"/>
          <p:nvPr/>
        </p:nvSpPr>
        <p:spPr>
          <a:xfrm>
            <a:off x="1860127" y="2330027"/>
            <a:ext cx="4637193" cy="1077218"/>
          </a:xfrm>
          <a:prstGeom prst="rect">
            <a:avLst/>
          </a:prstGeom>
          <a:noFill/>
        </p:spPr>
        <p:txBody>
          <a:bodyPr wrap="square" rtlCol="0">
            <a:spAutoFit/>
          </a:bodyPr>
          <a:lstStyle/>
          <a:p>
            <a:r>
              <a:rPr lang="zh-CN" altLang="en-US" sz="3200" kern="0" spc="2090" dirty="0" smtClean="0">
                <a:latin typeface="等线" panose="02010600030101010101" pitchFamily="2" charset="-122"/>
                <a:ea typeface="等线" panose="02010600030101010101" pitchFamily="2" charset="-122"/>
              </a:rPr>
              <a:t>主任医师</a:t>
            </a:r>
            <a:endParaRPr lang="en-US" altLang="zh-CN" sz="3200" kern="0" spc="2090" dirty="0" smtClean="0">
              <a:latin typeface="等线" panose="02010600030101010101" pitchFamily="2" charset="-122"/>
              <a:ea typeface="等线" panose="02010600030101010101" pitchFamily="2" charset="-122"/>
            </a:endParaRPr>
          </a:p>
          <a:p>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716193" y="3093688"/>
            <a:ext cx="5997787" cy="3046988"/>
          </a:xfrm>
          <a:prstGeom prst="rect">
            <a:avLst/>
          </a:prstGeom>
          <a:noFill/>
        </p:spPr>
        <p:txBody>
          <a:bodyPr wrap="square" rtlCol="0">
            <a:spAutoFit/>
          </a:bodyPr>
          <a:lstStyle/>
          <a:p>
            <a:pPr algn="just">
              <a:lnSpc>
                <a:spcPct val="120000"/>
              </a:lnSpc>
              <a:spcBef>
                <a:spcPts val="0"/>
              </a:spcBef>
              <a:spcAft>
                <a:spcPts val="0"/>
              </a:spcAft>
            </a:pPr>
            <a:r>
              <a:rPr lang="en-US" altLang="zh-CN" sz="2400" dirty="0">
                <a:latin typeface="微软雅黑" panose="020B0503020204020204" charset="-122"/>
                <a:ea typeface="微软雅黑" panose="020B0503020204020204" charset="-122"/>
                <a:cs typeface="微软雅黑" panose="020B0503020204020204" charset="-122"/>
              </a:rPr>
              <a:t>      </a:t>
            </a:r>
            <a:r>
              <a:rPr lang="zh-CN" altLang="en-US" sz="2400" dirty="0">
                <a:latin typeface="微软雅黑" panose="020B0503020204020204" charset="-122"/>
                <a:ea typeface="微软雅黑" panose="020B0503020204020204" charset="-122"/>
                <a:cs typeface="微软雅黑" panose="020B0503020204020204" charset="-122"/>
              </a:rPr>
              <a:t>内科主任医师。擅长各种糖尿病，甲亢，甲减，痛风等内分泌代谢性疾病的诊治，对高血压，冠心病，血脂紊乱也有丰富的临床经验</a:t>
            </a:r>
            <a:r>
              <a:rPr lang="zh-CN" altLang="en-US"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endParaRPr lang="zh-CN" altLang="en-US" sz="2400"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a:t>
            </a:r>
            <a:r>
              <a:rPr lang="zh-CN" altLang="en-US" sz="2000" b="1" dirty="0">
                <a:latin typeface="微软雅黑" panose="020B0503020204020204" charset="-122"/>
                <a:ea typeface="微软雅黑" panose="020B0503020204020204" charset="-122"/>
                <a:cs typeface="微软雅黑" panose="020B0503020204020204" charset="-122"/>
                <a:sym typeface="+mn-ea"/>
              </a:rPr>
              <a:t>周五上午西</a:t>
            </a:r>
            <a:r>
              <a:rPr lang="zh-CN" altLang="en-US" sz="2000" b="1" dirty="0" smtClean="0">
                <a:latin typeface="微软雅黑" panose="020B0503020204020204" charset="-122"/>
                <a:ea typeface="微软雅黑" panose="020B0503020204020204" charset="-122"/>
                <a:cs typeface="微软雅黑" panose="020B0503020204020204" charset="-122"/>
                <a:sym typeface="+mn-ea"/>
              </a:rPr>
              <a:t>院内分泌科专家门诊</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rPr>
              <a:t> </a:t>
            </a:r>
            <a:r>
              <a:rPr lang="zh-CN" altLang="en-US" sz="2000" b="1" dirty="0" smtClean="0">
                <a:latin typeface="微软雅黑" panose="020B0503020204020204" charset="-122"/>
                <a:ea typeface="微软雅黑" panose="020B0503020204020204" charset="-122"/>
                <a:cs typeface="微软雅黑" panose="020B0503020204020204" charset="-122"/>
              </a:rPr>
              <a:t>                          周三</a:t>
            </a:r>
            <a:r>
              <a:rPr lang="zh-CN" altLang="en-US" sz="2000" b="1" dirty="0">
                <a:latin typeface="微软雅黑" panose="020B0503020204020204" charset="-122"/>
                <a:ea typeface="微软雅黑" panose="020B0503020204020204" charset="-122"/>
                <a:cs typeface="微软雅黑" panose="020B0503020204020204" charset="-122"/>
              </a:rPr>
              <a:t>上午东</a:t>
            </a:r>
            <a:r>
              <a:rPr lang="zh-CN" altLang="en-US" sz="2000" b="1" dirty="0" smtClean="0">
                <a:latin typeface="微软雅黑" panose="020B0503020204020204" charset="-122"/>
                <a:ea typeface="微软雅黑" panose="020B0503020204020204" charset="-122"/>
                <a:cs typeface="微软雅黑" panose="020B0503020204020204" charset="-122"/>
              </a:rPr>
              <a:t>院内分泌科专家门诊</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p:txBody>
      </p:sp>
      <p:pic>
        <p:nvPicPr>
          <p:cNvPr id="2" name="图片 -2147482624" descr="王永红"/>
          <p:cNvPicPr>
            <a:picLocks noChangeAspect="1"/>
          </p:cNvPicPr>
          <p:nvPr/>
        </p:nvPicPr>
        <p:blipFill>
          <a:blip r:embed="rId3"/>
          <a:stretch>
            <a:fillRect/>
          </a:stretch>
        </p:blipFill>
        <p:spPr>
          <a:xfrm>
            <a:off x="8210973" y="1568873"/>
            <a:ext cx="3044613" cy="4062307"/>
          </a:xfrm>
          <a:prstGeom prst="rect">
            <a:avLst/>
          </a:prstGeom>
          <a:noFill/>
          <a:ln w="9525">
            <a:noFill/>
          </a:ln>
        </p:spPr>
      </p:pic>
      <p:sp>
        <p:nvSpPr>
          <p:cNvPr id="13" name="文本框 12"/>
          <p:cNvSpPr txBox="1"/>
          <p:nvPr/>
        </p:nvSpPr>
        <p:spPr>
          <a:xfrm>
            <a:off x="674370" y="170497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专家医师介绍</a:t>
            </a:r>
            <a:endParaRPr lang="zh-CN" altLang="en-US" sz="3600" b="1" dirty="0">
              <a:solidFill>
                <a:srgbClr val="FFFF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573867"/>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80447" y="1049020"/>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陆定波</a:t>
            </a:r>
          </a:p>
        </p:txBody>
      </p:sp>
      <p:sp>
        <p:nvSpPr>
          <p:cNvPr id="10" name="文本框 9"/>
          <p:cNvSpPr txBox="1"/>
          <p:nvPr/>
        </p:nvSpPr>
        <p:spPr>
          <a:xfrm>
            <a:off x="1935863" y="1913467"/>
            <a:ext cx="5499408" cy="707886"/>
          </a:xfrm>
          <a:prstGeom prst="rect">
            <a:avLst/>
          </a:prstGeom>
          <a:noFill/>
        </p:spPr>
        <p:txBody>
          <a:bodyPr wrap="square" rtlCol="0">
            <a:spAutoFit/>
          </a:bodyPr>
          <a:lstStyle/>
          <a:p>
            <a:r>
              <a:rPr lang="zh-CN" altLang="en-US" sz="2000" dirty="0">
                <a:latin typeface="微软雅黑" panose="020B0503020204020204" charset="-122"/>
                <a:ea typeface="微软雅黑" panose="020B0503020204020204" charset="-122"/>
                <a:cs typeface="微软雅黑" panose="020B0503020204020204" charset="-122"/>
                <a:sym typeface="+mn-ea"/>
              </a:rPr>
              <a:t>湖北省</a:t>
            </a:r>
            <a:r>
              <a:rPr lang="zh-CN" altLang="en-US" sz="2000" dirty="0" smtClean="0">
                <a:latin typeface="微软雅黑" panose="020B0503020204020204" charset="-122"/>
                <a:ea typeface="微软雅黑" panose="020B0503020204020204" charset="-122"/>
                <a:cs typeface="微软雅黑" panose="020B0503020204020204" charset="-122"/>
                <a:sym typeface="+mn-ea"/>
              </a:rPr>
              <a:t>中医院</a:t>
            </a:r>
            <a:endParaRPr lang="en-US" altLang="zh-CN" sz="2000" dirty="0" smtClean="0">
              <a:latin typeface="微软雅黑" panose="020B0503020204020204" charset="-122"/>
              <a:ea typeface="微软雅黑" panose="020B0503020204020204" charset="-122"/>
              <a:cs typeface="微软雅黑" panose="020B0503020204020204" charset="-122"/>
              <a:sym typeface="+mn-ea"/>
            </a:endParaRPr>
          </a:p>
          <a:p>
            <a:r>
              <a:rPr lang="zh-CN" altLang="en-US" sz="2000" dirty="0" smtClean="0">
                <a:latin typeface="微软雅黑" panose="020B0503020204020204" charset="-122"/>
                <a:ea typeface="微软雅黑" panose="020B0503020204020204" charset="-122"/>
                <a:cs typeface="微软雅黑" panose="020B0503020204020204" charset="-122"/>
                <a:sym typeface="+mn-ea"/>
              </a:rPr>
              <a:t>中医科专家、主任医师</a:t>
            </a:r>
            <a:endParaRPr lang="zh-CN" altLang="en-US" sz="2000" dirty="0">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nvSpPr>
        <p:spPr>
          <a:xfrm>
            <a:off x="1573953" y="2701713"/>
            <a:ext cx="6527800" cy="3308598"/>
          </a:xfrm>
          <a:prstGeom prst="rect">
            <a:avLst/>
          </a:prstGeom>
          <a:noFill/>
        </p:spPr>
        <p:txBody>
          <a:bodyPr wrap="square" rtlCol="0">
            <a:spAutoFit/>
          </a:bodyPr>
          <a:lstStyle/>
          <a:p>
            <a:pPr algn="just">
              <a:spcAft>
                <a:spcPts val="600"/>
              </a:spcAft>
              <a:defRPr/>
            </a:pPr>
            <a:r>
              <a:rPr lang="zh-CN" altLang="en-US" sz="2200" dirty="0">
                <a:latin typeface="微软雅黑" panose="020B0503020204020204" charset="-122"/>
                <a:ea typeface="微软雅黑" panose="020B0503020204020204" charset="-122"/>
                <a:cs typeface="微软雅黑" panose="020B0503020204020204" charset="-122"/>
                <a:sym typeface="+mn-ea"/>
              </a:rPr>
              <a:t>主任医师，二级岗位，博士，硕士生导师，第四批全国老中医药专家学术经验继承人，湖北省中医院肝二科主任。长期从事临床、教学和科研工作</a:t>
            </a:r>
            <a:r>
              <a:rPr lang="zh-CN" altLang="en-US" sz="2200" dirty="0" smtClean="0">
                <a:latin typeface="微软雅黑" panose="020B0503020204020204" charset="-122"/>
                <a:ea typeface="微软雅黑" panose="020B0503020204020204" charset="-122"/>
                <a:cs typeface="微软雅黑" panose="020B0503020204020204" charset="-122"/>
                <a:sym typeface="+mn-ea"/>
              </a:rPr>
              <a:t>。现</a:t>
            </a:r>
            <a:r>
              <a:rPr lang="zh-CN" altLang="en-US" sz="2200" dirty="0">
                <a:latin typeface="微软雅黑" panose="020B0503020204020204" charset="-122"/>
                <a:ea typeface="微软雅黑" panose="020B0503020204020204" charset="-122"/>
                <a:cs typeface="微软雅黑" panose="020B0503020204020204" charset="-122"/>
                <a:sym typeface="+mn-ea"/>
              </a:rPr>
              <a:t>为中华中医药学会肝胆分会委员，湖北省中医中药学会肝病专业委员会副主任委员，武汉市医学会感染病专业委员会副主任委员</a:t>
            </a:r>
            <a:r>
              <a:rPr lang="zh-CN" altLang="en-US" sz="2200" dirty="0" smtClean="0">
                <a:latin typeface="微软雅黑" panose="020B0503020204020204" charset="-122"/>
                <a:ea typeface="微软雅黑" panose="020B0503020204020204" charset="-122"/>
                <a:cs typeface="微软雅黑" panose="020B0503020204020204" charset="-122"/>
                <a:sym typeface="+mn-ea"/>
              </a:rPr>
              <a:t>。</a:t>
            </a:r>
            <a:endParaRPr lang="en-US" altLang="zh-CN" sz="2200" dirty="0" smtClean="0">
              <a:latin typeface="微软雅黑" panose="020B0503020204020204" charset="-122"/>
              <a:ea typeface="微软雅黑" panose="020B0503020204020204" charset="-122"/>
              <a:cs typeface="微软雅黑" panose="020B0503020204020204" charset="-122"/>
              <a:sym typeface="+mn-ea"/>
            </a:endParaRPr>
          </a:p>
          <a:p>
            <a:pPr algn="just">
              <a:spcAft>
                <a:spcPts val="600"/>
              </a:spcAft>
              <a:defRPr/>
            </a:pPr>
            <a:endParaRPr lang="en-US" altLang="zh-CN" sz="2200" dirty="0" smtClean="0">
              <a:latin typeface="微软雅黑" panose="020B0503020204020204" charset="-122"/>
              <a:ea typeface="微软雅黑" panose="020B0503020204020204" charset="-122"/>
              <a:cs typeface="微软雅黑" panose="020B0503020204020204" charset="-122"/>
              <a:sym typeface="+mn-ea"/>
            </a:endParaRPr>
          </a:p>
          <a:p>
            <a:pPr algn="just">
              <a:spcAft>
                <a:spcPts val="600"/>
              </a:spcAft>
              <a:defRPr/>
            </a:pPr>
            <a:r>
              <a:rPr lang="zh-CN" altLang="en-US" sz="2000" b="1" dirty="0" smtClean="0">
                <a:latin typeface="微软雅黑" panose="020B0503020204020204" charset="-122"/>
                <a:ea typeface="微软雅黑" panose="020B0503020204020204" charset="-122"/>
                <a:cs typeface="微软雅黑" panose="020B0503020204020204" charset="-122"/>
                <a:sym typeface="+mn-ea"/>
              </a:rPr>
              <a:t>坐</a:t>
            </a:r>
            <a:r>
              <a:rPr lang="zh-CN" altLang="en-US" sz="2000" b="1" dirty="0">
                <a:latin typeface="微软雅黑" panose="020B0503020204020204" charset="-122"/>
                <a:ea typeface="微软雅黑" panose="020B0503020204020204" charset="-122"/>
                <a:cs typeface="微软雅黑" panose="020B0503020204020204" charset="-122"/>
                <a:sym typeface="+mn-ea"/>
              </a:rPr>
              <a:t>诊时间</a:t>
            </a:r>
            <a:r>
              <a:rPr lang="zh-CN" altLang="en-US" sz="2000" b="1" dirty="0" smtClean="0">
                <a:latin typeface="微软雅黑" panose="020B0503020204020204" charset="-122"/>
                <a:ea typeface="微软雅黑" panose="020B0503020204020204" charset="-122"/>
                <a:cs typeface="微软雅黑" panose="020B0503020204020204" charset="-122"/>
                <a:sym typeface="+mn-ea"/>
              </a:rPr>
              <a:t>：周二 下午</a:t>
            </a:r>
            <a:r>
              <a:rPr lang="zh-CN" altLang="en-US" sz="2000" b="1" dirty="0">
                <a:latin typeface="微软雅黑" panose="020B0503020204020204" charset="-122"/>
                <a:ea typeface="微软雅黑" panose="020B0503020204020204" charset="-122"/>
                <a:cs typeface="微软雅黑" panose="020B0503020204020204" charset="-122"/>
                <a:sym typeface="+mn-ea"/>
              </a:rPr>
              <a:t>15:00-17:</a:t>
            </a:r>
            <a:r>
              <a:rPr lang="zh-CN" altLang="en-US" sz="2000" b="1" dirty="0" smtClean="0">
                <a:latin typeface="微软雅黑" panose="020B0503020204020204" charset="-122"/>
                <a:ea typeface="微软雅黑" panose="020B0503020204020204" charset="-122"/>
                <a:cs typeface="微软雅黑" panose="020B0503020204020204" charset="-122"/>
                <a:sym typeface="+mn-ea"/>
              </a:rPr>
              <a:t>00</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a:p>
            <a:pPr algn="just">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坐诊科室</a:t>
            </a:r>
            <a:r>
              <a:rPr lang="zh-CN" altLang="en-US" sz="2000" b="1" dirty="0" smtClean="0">
                <a:latin typeface="微软雅黑" panose="020B0503020204020204" charset="-122"/>
                <a:ea typeface="微软雅黑" panose="020B0503020204020204" charset="-122"/>
                <a:cs typeface="微软雅黑" panose="020B0503020204020204" charset="-122"/>
                <a:sym typeface="+mn-ea"/>
              </a:rPr>
              <a:t>：东院中医科专家门诊</a:t>
            </a:r>
            <a:endParaRPr kumimoji="0" lang="zh-CN" altLang="en-US" sz="2000" b="1" kern="1200" cap="none" spc="0" normalizeH="0" baseline="0" noProof="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674370" y="1391285"/>
            <a:ext cx="543560" cy="4523105"/>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外聘专家医师介绍</a:t>
            </a:r>
            <a:endParaRPr lang="zh-CN" altLang="en-US" sz="3600" b="1" dirty="0">
              <a:solidFill>
                <a:srgbClr val="FFFF00"/>
              </a:solidFill>
              <a:latin typeface="微软雅黑" panose="020B0503020204020204" charset="-122"/>
              <a:ea typeface="微软雅黑" panose="020B0503020204020204" charset="-122"/>
            </a:endParaRPr>
          </a:p>
        </p:txBody>
      </p:sp>
      <p:pic>
        <p:nvPicPr>
          <p:cNvPr id="3" name="图片 2"/>
          <p:cNvPicPr>
            <a:picLocks noChangeAspect="1"/>
          </p:cNvPicPr>
          <p:nvPr/>
        </p:nvPicPr>
        <p:blipFill>
          <a:blip r:embed="rId3"/>
          <a:stretch>
            <a:fillRect/>
          </a:stretch>
        </p:blipFill>
        <p:spPr>
          <a:xfrm>
            <a:off x="8299844" y="1463991"/>
            <a:ext cx="2758016" cy="3835365"/>
          </a:xfrm>
          <a:prstGeom prst="rect">
            <a:avLst/>
          </a:prstGeom>
        </p:spPr>
      </p:pic>
    </p:spTree>
    <p:extLst>
      <p:ext uri="{BB962C8B-B14F-4D97-AF65-F5344CB8AC3E}">
        <p14:creationId xmlns:p14="http://schemas.microsoft.com/office/powerpoint/2010/main" val="12654435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540847"/>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80447" y="112606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赵孟</a:t>
            </a:r>
          </a:p>
        </p:txBody>
      </p:sp>
      <p:sp>
        <p:nvSpPr>
          <p:cNvPr id="10" name="文本框 9"/>
          <p:cNvSpPr txBox="1"/>
          <p:nvPr/>
        </p:nvSpPr>
        <p:spPr>
          <a:xfrm>
            <a:off x="1880447" y="1913467"/>
            <a:ext cx="5509181" cy="707886"/>
          </a:xfrm>
          <a:prstGeom prst="rect">
            <a:avLst/>
          </a:prstGeom>
          <a:noFill/>
        </p:spPr>
        <p:txBody>
          <a:bodyPr wrap="square" rtlCol="0">
            <a:spAutoFit/>
          </a:bodyPr>
          <a:lstStyle/>
          <a:p>
            <a:r>
              <a:rPr lang="zh-CN" altLang="en-US" sz="2000" kern="0" spc="2090" dirty="0" smtClean="0">
                <a:latin typeface="微软雅黑" panose="020B0503020204020204" pitchFamily="34" charset="-122"/>
                <a:ea typeface="微软雅黑" panose="020B0503020204020204" pitchFamily="34" charset="-122"/>
              </a:rPr>
              <a:t>武汉市武东医院</a:t>
            </a:r>
            <a:endParaRPr lang="en-US" altLang="zh-CN" sz="2000" kern="0" spc="2090" dirty="0" smtClean="0">
              <a:latin typeface="微软雅黑" panose="020B0503020204020204" pitchFamily="34" charset="-122"/>
              <a:ea typeface="微软雅黑" panose="020B0503020204020204" pitchFamily="34" charset="-122"/>
            </a:endParaRPr>
          </a:p>
          <a:p>
            <a:r>
              <a:rPr lang="zh-CN" altLang="en-US" sz="2000" kern="0" spc="2090" dirty="0" smtClean="0">
                <a:latin typeface="微软雅黑" panose="020B0503020204020204" pitchFamily="34" charset="-122"/>
                <a:ea typeface="微软雅黑" panose="020B0503020204020204" pitchFamily="34" charset="-122"/>
              </a:rPr>
              <a:t>主治医师</a:t>
            </a:r>
            <a:endParaRPr lang="zh-CN" altLang="en-US" sz="2000" kern="0" spc="2090"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1575647" y="2622127"/>
            <a:ext cx="6527800" cy="3415030"/>
          </a:xfrm>
          <a:prstGeom prst="rect">
            <a:avLst/>
          </a:prstGeom>
          <a:noFill/>
        </p:spPr>
        <p:txBody>
          <a:bodyPr wrap="square" rtlCol="0">
            <a:spAutoFit/>
          </a:bodyPr>
          <a:lstStyle/>
          <a:p>
            <a:pPr algn="just">
              <a:lnSpc>
                <a:spcPct val="120000"/>
              </a:lnSpc>
              <a:spcBef>
                <a:spcPts val="0"/>
              </a:spcBef>
              <a:spcAft>
                <a:spcPts val="0"/>
              </a:spcAft>
            </a:pPr>
            <a:r>
              <a:rPr lang="en-US" altLang="zh-CN" sz="2000" dirty="0">
                <a:latin typeface="微软雅黑" panose="020B0503020204020204" charset="-122"/>
                <a:ea typeface="微软雅黑" panose="020B0503020204020204" charset="-122"/>
                <a:cs typeface="微软雅黑" panose="020B0503020204020204" charset="-122"/>
              </a:rPr>
              <a:t>      </a:t>
            </a:r>
            <a:r>
              <a:rPr lang="zh-CN" altLang="en-US" sz="2000" dirty="0">
                <a:latin typeface="微软雅黑" panose="020B0503020204020204" charset="-122"/>
                <a:ea typeface="微软雅黑" panose="020B0503020204020204" charset="-122"/>
                <a:cs typeface="微软雅黑" panose="020B0503020204020204" charset="-122"/>
              </a:rPr>
              <a:t>武汉市武东医院心身疾病科（大学生心理治疗中心）主任，主治医师，中级心理治疗师。从事大学生心理卫生防治工作10余年，擅长大学生及青少年人际关系、学业、家庭关系问题的心理咨询与治疗。对于各类情绪及行为问题、睡眠障碍、抑郁、焦虑、幻觉、妄想等精神心理障碍的早期诊断和治疗具有丰富的临床经验和独特的见解。参编专著《常见心理疾病康复家属指南》。</a:t>
            </a: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坐诊时间：周四上午</a:t>
            </a:r>
            <a:endParaRPr lang="zh-CN" altLang="en-US" sz="2000" b="1"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坐诊科室：南湖</a:t>
            </a:r>
            <a:r>
              <a:rPr lang="zh-CN" altLang="en-US" sz="2000" b="1" dirty="0" smtClean="0">
                <a:latin typeface="微软雅黑" panose="020B0503020204020204" charset="-122"/>
                <a:ea typeface="微软雅黑" panose="020B0503020204020204" charset="-122"/>
                <a:cs typeface="微软雅黑" panose="020B0503020204020204" charset="-122"/>
                <a:sym typeface="+mn-ea"/>
              </a:rPr>
              <a:t>医务室心理门诊</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674370" y="1318895"/>
            <a:ext cx="543560" cy="4523105"/>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外聘专家医师介绍</a:t>
            </a:r>
            <a:endParaRPr lang="zh-CN" altLang="en-US" sz="3600" b="1" dirty="0">
              <a:solidFill>
                <a:srgbClr val="FFFF00"/>
              </a:solidFill>
              <a:latin typeface="微软雅黑" panose="020B0503020204020204" charset="-122"/>
              <a:ea typeface="微软雅黑" panose="020B0503020204020204" charset="-122"/>
            </a:endParaRPr>
          </a:p>
        </p:txBody>
      </p:sp>
      <p:pic>
        <p:nvPicPr>
          <p:cNvPr id="8" name="图片 7"/>
          <p:cNvPicPr>
            <a:picLocks noChangeAspect="1"/>
          </p:cNvPicPr>
          <p:nvPr/>
        </p:nvPicPr>
        <p:blipFill>
          <a:blip r:embed="rId3"/>
          <a:stretch>
            <a:fillRect/>
          </a:stretch>
        </p:blipFill>
        <p:spPr>
          <a:xfrm>
            <a:off x="8145593" y="1913467"/>
            <a:ext cx="2833320" cy="346437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540847"/>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80447" y="112606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李睿婷</a:t>
            </a:r>
          </a:p>
        </p:txBody>
      </p:sp>
      <p:sp>
        <p:nvSpPr>
          <p:cNvPr id="10" name="文本框 9"/>
          <p:cNvSpPr txBox="1"/>
          <p:nvPr/>
        </p:nvSpPr>
        <p:spPr>
          <a:xfrm>
            <a:off x="2019935" y="1843215"/>
            <a:ext cx="5637953" cy="707886"/>
          </a:xfrm>
          <a:prstGeom prst="rect">
            <a:avLst/>
          </a:prstGeom>
          <a:noFill/>
        </p:spPr>
        <p:txBody>
          <a:bodyPr wrap="square" rtlCol="0">
            <a:spAutoFit/>
          </a:bodyPr>
          <a:lstStyle/>
          <a:p>
            <a:r>
              <a:rPr lang="zh-CN" altLang="en-US" sz="2000" kern="0" spc="2090" dirty="0" smtClean="0">
                <a:latin typeface="微软雅黑" panose="020B0503020204020204" pitchFamily="34" charset="-122"/>
                <a:ea typeface="微软雅黑" panose="020B0503020204020204" pitchFamily="34" charset="-122"/>
              </a:rPr>
              <a:t>武汉大学人民医院</a:t>
            </a:r>
            <a:endParaRPr lang="en-US" altLang="zh-CN" sz="2000" kern="0" spc="2090" dirty="0" smtClean="0">
              <a:latin typeface="微软雅黑" panose="020B0503020204020204" pitchFamily="34" charset="-122"/>
              <a:ea typeface="微软雅黑" panose="020B0503020204020204" pitchFamily="34" charset="-122"/>
            </a:endParaRPr>
          </a:p>
          <a:p>
            <a:r>
              <a:rPr lang="zh-CN" altLang="en-US" sz="2000" kern="0" spc="2090" dirty="0" smtClean="0">
                <a:latin typeface="微软雅黑" panose="020B0503020204020204" pitchFamily="34" charset="-122"/>
                <a:ea typeface="微软雅黑" panose="020B0503020204020204" pitchFamily="34" charset="-122"/>
              </a:rPr>
              <a:t>主治医师</a:t>
            </a:r>
            <a:endParaRPr lang="zh-CN" altLang="en-US" sz="2000" kern="0" spc="2090"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1575435" y="2621915"/>
            <a:ext cx="6236335" cy="3046988"/>
          </a:xfrm>
          <a:prstGeom prst="rect">
            <a:avLst/>
          </a:prstGeom>
          <a:noFill/>
        </p:spPr>
        <p:txBody>
          <a:bodyPr wrap="square" rtlCol="0">
            <a:spAutoFit/>
          </a:bodyPr>
          <a:lstStyle/>
          <a:p>
            <a:pPr algn="just">
              <a:lnSpc>
                <a:spcPct val="120000"/>
              </a:lnSpc>
              <a:spcBef>
                <a:spcPts val="0"/>
              </a:spcBef>
              <a:spcAft>
                <a:spcPts val="0"/>
              </a:spcAft>
            </a:pPr>
            <a:r>
              <a:rPr lang="en-US" altLang="zh-CN" sz="2000" dirty="0">
                <a:latin typeface="微软雅黑" panose="020B0503020204020204" charset="-122"/>
                <a:ea typeface="微软雅黑" panose="020B0503020204020204" charset="-122"/>
                <a:cs typeface="微软雅黑" panose="020B0503020204020204" charset="-122"/>
              </a:rPr>
              <a:t>      </a:t>
            </a:r>
            <a:r>
              <a:rPr lang="zh-CN" altLang="en-US" sz="2000" dirty="0">
                <a:latin typeface="微软雅黑" panose="020B0503020204020204" charset="-122"/>
                <a:ea typeface="微软雅黑" panose="020B0503020204020204" charset="-122"/>
                <a:cs typeface="微软雅黑" panose="020B0503020204020204" charset="-122"/>
              </a:rPr>
              <a:t>武汉大学人民医院硕士研究生，主治医师，心理学硕士，于2015年7月至今就职于武汉大学人民医院精神卫生中心抑郁症中心，致力于抑郁障碍认知功能研究，目前已经完成认知行为（CBT）治疗及巴林特系列培训</a:t>
            </a:r>
            <a:r>
              <a:rPr lang="zh-CN" altLang="en-US" sz="2000" dirty="0" smtClean="0">
                <a:latin typeface="微软雅黑" panose="020B0503020204020204" charset="-122"/>
                <a:ea typeface="微软雅黑" panose="020B0503020204020204" charset="-122"/>
                <a:cs typeface="微软雅黑" panose="020B0503020204020204" charset="-122"/>
              </a:rPr>
              <a:t>。</a:t>
            </a:r>
            <a:endParaRPr lang="en-US" altLang="zh-CN" sz="2000" dirty="0" smtClean="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endParaRPr lang="zh-CN" altLang="en-US" sz="2000"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坐诊时间：周一下午</a:t>
            </a:r>
            <a:endParaRPr lang="zh-CN" altLang="en-US" sz="2000" b="1"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坐诊科室：南湖</a:t>
            </a:r>
            <a:r>
              <a:rPr lang="zh-CN" altLang="en-US" sz="2000" b="1" dirty="0" smtClean="0">
                <a:latin typeface="微软雅黑" panose="020B0503020204020204" charset="-122"/>
                <a:ea typeface="微软雅黑" panose="020B0503020204020204" charset="-122"/>
                <a:cs typeface="微软雅黑" panose="020B0503020204020204" charset="-122"/>
                <a:sym typeface="+mn-ea"/>
              </a:rPr>
              <a:t>医务室心理门诊</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674370" y="1222375"/>
            <a:ext cx="543560" cy="4523105"/>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外聘专家医师介绍</a:t>
            </a:r>
            <a:endParaRPr lang="zh-CN" altLang="en-US" sz="3600" b="1" dirty="0">
              <a:solidFill>
                <a:srgbClr val="FFFF00"/>
              </a:solidFill>
              <a:latin typeface="微软雅黑" panose="020B0503020204020204" charset="-122"/>
              <a:ea typeface="微软雅黑" panose="020B0503020204020204" charset="-122"/>
            </a:endParaRPr>
          </a:p>
        </p:txBody>
      </p:sp>
      <p:pic>
        <p:nvPicPr>
          <p:cNvPr id="2" name="图片 2" descr="C:\Users\DELL\AppData\Local\Temp\WeChat Files\1241935c386ecc78d7a9aa89f9822f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103235" y="1643380"/>
            <a:ext cx="3258185" cy="3427095"/>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540847"/>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80447" y="112606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尹超</a:t>
            </a:r>
          </a:p>
        </p:txBody>
      </p:sp>
      <p:sp>
        <p:nvSpPr>
          <p:cNvPr id="10" name="文本框 9"/>
          <p:cNvSpPr txBox="1"/>
          <p:nvPr/>
        </p:nvSpPr>
        <p:spPr>
          <a:xfrm>
            <a:off x="1880447" y="1913467"/>
            <a:ext cx="5612553" cy="707886"/>
          </a:xfrm>
          <a:prstGeom prst="rect">
            <a:avLst/>
          </a:prstGeom>
          <a:noFill/>
        </p:spPr>
        <p:txBody>
          <a:bodyPr wrap="square" rtlCol="0">
            <a:spAutoFit/>
          </a:bodyPr>
          <a:lstStyle/>
          <a:p>
            <a:r>
              <a:rPr lang="zh-CN" altLang="en-US" sz="2000" kern="0" spc="2090" dirty="0" smtClean="0">
                <a:latin typeface="微软雅黑" panose="020B0503020204020204" pitchFamily="34" charset="-122"/>
                <a:ea typeface="微软雅黑" panose="020B0503020204020204" pitchFamily="34" charset="-122"/>
              </a:rPr>
              <a:t>武汉市武东医院</a:t>
            </a:r>
            <a:endParaRPr lang="en-US" altLang="zh-CN" sz="2000" kern="0" spc="2090" dirty="0" smtClean="0">
              <a:latin typeface="微软雅黑" panose="020B0503020204020204" pitchFamily="34" charset="-122"/>
              <a:ea typeface="微软雅黑" panose="020B0503020204020204" pitchFamily="34" charset="-122"/>
            </a:endParaRPr>
          </a:p>
          <a:p>
            <a:r>
              <a:rPr lang="zh-CN" altLang="en-US" sz="2000" kern="0" spc="2090" dirty="0" smtClean="0">
                <a:latin typeface="微软雅黑" panose="020B0503020204020204" pitchFamily="34" charset="-122"/>
                <a:ea typeface="微软雅黑" panose="020B0503020204020204" pitchFamily="34" charset="-122"/>
              </a:rPr>
              <a:t>主治医师</a:t>
            </a:r>
            <a:endParaRPr lang="zh-CN" altLang="en-US" sz="2000" kern="0" spc="2090"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1575435" y="2706370"/>
            <a:ext cx="6236335" cy="2306955"/>
          </a:xfrm>
          <a:prstGeom prst="rect">
            <a:avLst/>
          </a:prstGeom>
          <a:noFill/>
        </p:spPr>
        <p:txBody>
          <a:bodyPr wrap="square" rtlCol="0">
            <a:spAutoFit/>
          </a:bodyPr>
          <a:lstStyle/>
          <a:p>
            <a:pPr algn="just">
              <a:lnSpc>
                <a:spcPct val="120000"/>
              </a:lnSpc>
              <a:spcBef>
                <a:spcPts val="0"/>
              </a:spcBef>
              <a:spcAft>
                <a:spcPts val="0"/>
              </a:spcAft>
            </a:pPr>
            <a:r>
              <a:rPr lang="en-US" altLang="zh-CN" sz="2000" dirty="0">
                <a:latin typeface="微软雅黑" panose="020B0503020204020204" charset="-122"/>
                <a:ea typeface="微软雅黑" panose="020B0503020204020204" charset="-122"/>
                <a:cs typeface="微软雅黑" panose="020B0503020204020204" charset="-122"/>
              </a:rPr>
              <a:t>       </a:t>
            </a:r>
            <a:r>
              <a:rPr lang="zh-CN" altLang="en-US" sz="2000" dirty="0">
                <a:latin typeface="微软雅黑" panose="020B0503020204020204" charset="-122"/>
                <a:ea typeface="微软雅黑" panose="020B0503020204020204" charset="-122"/>
                <a:cs typeface="微软雅黑" panose="020B0503020204020204" charset="-122"/>
              </a:rPr>
              <a:t>中级心理治疗师，在武东医院从事精神科临床医疗10余年，多年在武汉高校心理门诊坐诊，擅长各类精神心理疾病的诊断及治疗。</a:t>
            </a:r>
          </a:p>
          <a:p>
            <a:pPr algn="just">
              <a:lnSpc>
                <a:spcPct val="120000"/>
              </a:lnSpc>
              <a:spcBef>
                <a:spcPts val="0"/>
              </a:spcBef>
              <a:spcAft>
                <a:spcPts val="0"/>
              </a:spcAft>
            </a:pPr>
            <a:endParaRPr lang="zh-CN" altLang="en-US" sz="2000"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坐诊时间：周三下午</a:t>
            </a:r>
            <a:endParaRPr lang="zh-CN" altLang="en-US" sz="2000" b="1"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坐诊科室：南湖</a:t>
            </a:r>
            <a:r>
              <a:rPr lang="zh-CN" altLang="en-US" sz="2000" b="1" dirty="0" smtClean="0">
                <a:latin typeface="微软雅黑" panose="020B0503020204020204" charset="-122"/>
                <a:ea typeface="微软雅黑" panose="020B0503020204020204" charset="-122"/>
                <a:cs typeface="微软雅黑" panose="020B0503020204020204" charset="-122"/>
                <a:sym typeface="+mn-ea"/>
              </a:rPr>
              <a:t>医务室心理门诊</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674370" y="1222375"/>
            <a:ext cx="543560" cy="4523105"/>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外聘专家医师介绍</a:t>
            </a:r>
            <a:endParaRPr lang="zh-CN" altLang="en-US" sz="3600" b="1" dirty="0">
              <a:solidFill>
                <a:srgbClr val="FFFF00"/>
              </a:solidFill>
              <a:latin typeface="微软雅黑" panose="020B0503020204020204" charset="-122"/>
              <a:ea typeface="微软雅黑" panose="020B0503020204020204" charset="-122"/>
            </a:endParaRPr>
          </a:p>
        </p:txBody>
      </p:sp>
      <p:pic>
        <p:nvPicPr>
          <p:cNvPr id="3" name="图片 3" descr="C:\Users\DELL\AppData\Local\Temp\WeChat Files\a4f42a53922339c8fac06007f95563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266430" y="1431925"/>
            <a:ext cx="2849880" cy="3993515"/>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540847"/>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80447" y="112606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姜振东</a:t>
            </a:r>
          </a:p>
        </p:txBody>
      </p:sp>
      <p:sp>
        <p:nvSpPr>
          <p:cNvPr id="10" name="文本框 9"/>
          <p:cNvSpPr txBox="1"/>
          <p:nvPr/>
        </p:nvSpPr>
        <p:spPr>
          <a:xfrm>
            <a:off x="1976967" y="1891593"/>
            <a:ext cx="4637193" cy="707886"/>
          </a:xfrm>
          <a:prstGeom prst="rect">
            <a:avLst/>
          </a:prstGeom>
          <a:noFill/>
        </p:spPr>
        <p:txBody>
          <a:bodyPr wrap="square" rtlCol="0">
            <a:spAutoFit/>
          </a:bodyPr>
          <a:lstStyle/>
          <a:p>
            <a:pPr algn="l"/>
            <a:r>
              <a:rPr lang="zh-CN" altLang="en-US" sz="2000" kern="0" dirty="0" smtClean="0">
                <a:solidFill>
                  <a:schemeClr val="tx1"/>
                </a:solidFill>
                <a:uFillTx/>
                <a:latin typeface="微软雅黑" panose="020B0503020204020204" pitchFamily="34" charset="-122"/>
                <a:ea typeface="微软雅黑" panose="020B0503020204020204" pitchFamily="34" charset="-122"/>
                <a:sym typeface="+mn-ea"/>
              </a:rPr>
              <a:t>武昌医院</a:t>
            </a:r>
            <a:endParaRPr lang="en-US" altLang="zh-CN" sz="2000" kern="0" dirty="0" smtClean="0">
              <a:solidFill>
                <a:schemeClr val="tx1"/>
              </a:solidFill>
              <a:uFillTx/>
              <a:latin typeface="微软雅黑" panose="020B0503020204020204" pitchFamily="34" charset="-122"/>
              <a:ea typeface="微软雅黑" panose="020B0503020204020204" pitchFamily="34" charset="-122"/>
              <a:sym typeface="+mn-ea"/>
            </a:endParaRPr>
          </a:p>
          <a:p>
            <a:pPr algn="l"/>
            <a:r>
              <a:rPr lang="zh-CN" altLang="en-US" sz="2000" kern="0" dirty="0" smtClean="0">
                <a:solidFill>
                  <a:schemeClr val="tx1"/>
                </a:solidFill>
                <a:uFillTx/>
                <a:latin typeface="微软雅黑" panose="020B0503020204020204" pitchFamily="34" charset="-122"/>
                <a:ea typeface="微软雅黑" panose="020B0503020204020204" pitchFamily="34" charset="-122"/>
                <a:sym typeface="+mn-ea"/>
              </a:rPr>
              <a:t>中级</a:t>
            </a:r>
            <a:r>
              <a:rPr lang="zh-CN" altLang="en-US" sz="2000" kern="0" dirty="0">
                <a:solidFill>
                  <a:schemeClr val="tx1"/>
                </a:solidFill>
                <a:uFillTx/>
                <a:latin typeface="微软雅黑" panose="020B0503020204020204" pitchFamily="34" charset="-122"/>
                <a:ea typeface="微软雅黑" panose="020B0503020204020204" pitchFamily="34" charset="-122"/>
                <a:sym typeface="+mn-ea"/>
              </a:rPr>
              <a:t>心理治疗师</a:t>
            </a:r>
          </a:p>
        </p:txBody>
      </p:sp>
      <p:sp>
        <p:nvSpPr>
          <p:cNvPr id="11" name="文本框 10"/>
          <p:cNvSpPr txBox="1"/>
          <p:nvPr/>
        </p:nvSpPr>
        <p:spPr>
          <a:xfrm>
            <a:off x="1575435" y="2658110"/>
            <a:ext cx="6236335" cy="3450590"/>
          </a:xfrm>
          <a:prstGeom prst="rect">
            <a:avLst/>
          </a:prstGeom>
          <a:noFill/>
        </p:spPr>
        <p:txBody>
          <a:bodyPr wrap="square" rtlCol="0">
            <a:spAutoFit/>
          </a:bodyPr>
          <a:lstStyle/>
          <a:p>
            <a:pPr algn="just">
              <a:lnSpc>
                <a:spcPct val="120000"/>
              </a:lnSpc>
              <a:spcBef>
                <a:spcPts val="0"/>
              </a:spcBef>
              <a:spcAft>
                <a:spcPts val="0"/>
              </a:spcAft>
            </a:pPr>
            <a:r>
              <a:rPr lang="en-US" altLang="zh-CN" sz="1400" dirty="0">
                <a:latin typeface="微软雅黑" panose="020B0503020204020204" charset="-122"/>
                <a:ea typeface="微软雅黑" panose="020B0503020204020204" charset="-122"/>
                <a:cs typeface="微软雅黑" panose="020B0503020204020204" charset="-122"/>
              </a:rPr>
              <a:t>       </a:t>
            </a:r>
            <a:r>
              <a:rPr lang="zh-CN" altLang="en-US" sz="1400" dirty="0">
                <a:latin typeface="微软雅黑" panose="020B0503020204020204" charset="-122"/>
                <a:ea typeface="微软雅黑" panose="020B0503020204020204" charset="-122"/>
                <a:cs typeface="微软雅黑" panose="020B0503020204020204" charset="-122"/>
              </a:rPr>
              <a:t>武昌医院心理科主任、心理学硕士，中级心理治疗师；毕业于齐齐哈尔医学院精神卫生专业， 先后获得“江城最美医生”，“ 武汉市卫生计生十佳志愿者”荣誉称号，对精神心理各类常见疾病，如：抑郁症、躁狂症、双相障碍、强迫症、失眠、焦虑等常见心理疾病有丰富的临床经验，多次组织和参加精神及心理专业知识的相关培训，同时对常见精神心理问题的物理及心理康复具有丰富经验和独特特色，受到临床广泛认可，曾到“上海精神卫生中心”和“北京回龙观医院”进修学习。擅长“精神心理疾病的早期识别及诊治，从事大学生的情感、社交、个人规划等方面困难的心理咨询及辅导工作近十年。”有数篇论文在国内外医学杂志上发表，参与及申报多项省市级科研课题。</a:t>
            </a:r>
          </a:p>
          <a:p>
            <a:pPr algn="just">
              <a:lnSpc>
                <a:spcPct val="120000"/>
              </a:lnSpc>
              <a:spcBef>
                <a:spcPts val="0"/>
              </a:spcBef>
              <a:spcAft>
                <a:spcPts val="0"/>
              </a:spcAft>
            </a:pPr>
            <a:r>
              <a:rPr lang="zh-CN" altLang="en-US" sz="1400" dirty="0">
                <a:latin typeface="微软雅黑" panose="020B0503020204020204" charset="-122"/>
                <a:ea typeface="微软雅黑" panose="020B0503020204020204" charset="-122"/>
                <a:cs typeface="微软雅黑" panose="020B0503020204020204" charset="-122"/>
              </a:rPr>
              <a:t>武昌医院心理治疗科治疗特色：大学生常见精神心理问题的识别与诊治、睡眠障碍的特色治疗</a:t>
            </a:r>
          </a:p>
          <a:p>
            <a:pPr algn="just">
              <a:lnSpc>
                <a:spcPct val="120000"/>
              </a:lnSpc>
              <a:spcBef>
                <a:spcPts val="0"/>
              </a:spcBef>
              <a:spcAft>
                <a:spcPts val="0"/>
              </a:spcAft>
            </a:pPr>
            <a:r>
              <a:rPr lang="zh-CN" altLang="en-US" sz="1400" b="1" dirty="0">
                <a:latin typeface="微软雅黑" panose="020B0503020204020204" charset="-122"/>
                <a:ea typeface="微软雅黑" panose="020B0503020204020204" charset="-122"/>
                <a:cs typeface="微软雅黑" panose="020B0503020204020204" charset="-122"/>
              </a:rPr>
              <a:t>坐诊时间：周五下午</a:t>
            </a:r>
          </a:p>
          <a:p>
            <a:pPr algn="just">
              <a:lnSpc>
                <a:spcPct val="120000"/>
              </a:lnSpc>
              <a:spcBef>
                <a:spcPts val="0"/>
              </a:spcBef>
              <a:spcAft>
                <a:spcPts val="0"/>
              </a:spcAft>
            </a:pPr>
            <a:r>
              <a:rPr lang="zh-CN" altLang="en-US" sz="1400" b="1" dirty="0">
                <a:latin typeface="微软雅黑" panose="020B0503020204020204" charset="-122"/>
                <a:ea typeface="微软雅黑" panose="020B0503020204020204" charset="-122"/>
                <a:cs typeface="微软雅黑" panose="020B0503020204020204" charset="-122"/>
                <a:sym typeface="+mn-ea"/>
              </a:rPr>
              <a:t>坐诊科室：南湖</a:t>
            </a:r>
            <a:r>
              <a:rPr lang="zh-CN" altLang="en-US" sz="1400" b="1" dirty="0" smtClean="0">
                <a:latin typeface="微软雅黑" panose="020B0503020204020204" charset="-122"/>
                <a:ea typeface="微软雅黑" panose="020B0503020204020204" charset="-122"/>
                <a:cs typeface="微软雅黑" panose="020B0503020204020204" charset="-122"/>
                <a:sym typeface="+mn-ea"/>
              </a:rPr>
              <a:t>医务室心理门诊</a:t>
            </a:r>
            <a:endParaRPr lang="zh-CN" altLang="en-US" sz="1400" b="1" dirty="0">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674370" y="1222375"/>
            <a:ext cx="543560" cy="4523105"/>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外聘专家医师介绍</a:t>
            </a:r>
            <a:endParaRPr lang="zh-CN" altLang="en-US" sz="3600" b="1" dirty="0">
              <a:solidFill>
                <a:srgbClr val="FFFF00"/>
              </a:solidFill>
              <a:latin typeface="微软雅黑" panose="020B0503020204020204" charset="-122"/>
              <a:ea typeface="微软雅黑" panose="020B0503020204020204" charset="-122"/>
            </a:endParaRPr>
          </a:p>
        </p:txBody>
      </p:sp>
      <p:pic>
        <p:nvPicPr>
          <p:cNvPr id="4" name="图片 4" descr="-1697633429873567171"/>
          <p:cNvPicPr>
            <a:picLocks noChangeAspect="1"/>
          </p:cNvPicPr>
          <p:nvPr/>
        </p:nvPicPr>
        <p:blipFill>
          <a:blip r:embed="rId3"/>
          <a:stretch>
            <a:fillRect/>
          </a:stretch>
        </p:blipFill>
        <p:spPr>
          <a:xfrm>
            <a:off x="8330565" y="1222375"/>
            <a:ext cx="2799715" cy="4201160"/>
          </a:xfrm>
          <a:prstGeom prst="rect">
            <a:avLst/>
          </a:prstGeom>
          <a:noFill/>
          <a:ln w="9525">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3" y="1693"/>
            <a:ext cx="12198773" cy="6844453"/>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7607" y="343747"/>
            <a:ext cx="4395893" cy="3112347"/>
          </a:xfrm>
          <a:prstGeom prst="rect">
            <a:avLst/>
          </a:prstGeom>
        </p:spPr>
      </p:pic>
      <p:sp>
        <p:nvSpPr>
          <p:cNvPr id="14" name="文本框 13"/>
          <p:cNvSpPr txBox="1"/>
          <p:nvPr/>
        </p:nvSpPr>
        <p:spPr>
          <a:xfrm>
            <a:off x="7097607" y="4313151"/>
            <a:ext cx="5070764" cy="707886"/>
          </a:xfrm>
          <a:prstGeom prst="rect">
            <a:avLst/>
          </a:prstGeom>
          <a:noFill/>
        </p:spPr>
        <p:txBody>
          <a:bodyPr wrap="square" rtlCol="0">
            <a:spAutoFit/>
          </a:bodyPr>
          <a:lstStyle/>
          <a:p>
            <a:pPr>
              <a:lnSpc>
                <a:spcPct val="100000"/>
              </a:lnSpc>
            </a:pPr>
            <a:r>
              <a:rPr lang="zh-CN" altLang="en-US" sz="4000" b="1" kern="0" spc="2160" dirty="0" smtClean="0">
                <a:solidFill>
                  <a:schemeClr val="bg1"/>
                </a:solidFill>
                <a:latin typeface="等线" panose="02010600030101010101" pitchFamily="2" charset="-122"/>
                <a:ea typeface="等线" panose="02010600030101010101" pitchFamily="2" charset="-122"/>
              </a:rPr>
              <a:t>专科医师介绍</a:t>
            </a:r>
            <a:endParaRPr lang="zh-CN" altLang="zh-CN" sz="4000" b="1" kern="0" spc="2160" dirty="0">
              <a:solidFill>
                <a:schemeClr val="bg1"/>
              </a:solidFill>
              <a:latin typeface="等线" panose="02010600030101010101" pitchFamily="2" charset="-122"/>
              <a:ea typeface="等线" panose="02010600030101010101" pitchFamily="2"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7" y="1206924"/>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沈锦友</a:t>
            </a:r>
          </a:p>
        </p:txBody>
      </p:sp>
      <p:sp>
        <p:nvSpPr>
          <p:cNvPr id="10" name="文本框 9"/>
          <p:cNvSpPr txBox="1"/>
          <p:nvPr/>
        </p:nvSpPr>
        <p:spPr>
          <a:xfrm>
            <a:off x="1792817" y="2041949"/>
            <a:ext cx="4637193" cy="58356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主治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587253" y="2648180"/>
            <a:ext cx="7036131" cy="3933384"/>
          </a:xfrm>
          <a:prstGeom prst="rect">
            <a:avLst/>
          </a:prstGeom>
          <a:noFill/>
        </p:spPr>
        <p:txBody>
          <a:bodyPr wrap="square" rtlCol="0">
            <a:spAutoFit/>
          </a:bodyPr>
          <a:lstStyle/>
          <a:p>
            <a:pPr algn="just">
              <a:lnSpc>
                <a:spcPct val="120000"/>
              </a:lnSpc>
              <a:spcBef>
                <a:spcPts val="0"/>
              </a:spcBef>
              <a:spcAft>
                <a:spcPts val="0"/>
              </a:spcAft>
            </a:pPr>
            <a:r>
              <a:rPr lang="zh-CN" altLang="en-US" sz="2400" dirty="0" smtClean="0">
                <a:latin typeface="微软雅黑" panose="020B0503020204020204" charset="-122"/>
                <a:ea typeface="微软雅黑" panose="020B0503020204020204" charset="-122"/>
                <a:cs typeface="微软雅黑" panose="020B0503020204020204" charset="-122"/>
              </a:rPr>
              <a:t>       内科副主任。华中</a:t>
            </a:r>
            <a:r>
              <a:rPr lang="zh-CN" altLang="en-US" sz="2400" dirty="0">
                <a:latin typeface="微软雅黑" panose="020B0503020204020204" charset="-122"/>
                <a:ea typeface="微软雅黑" panose="020B0503020204020204" charset="-122"/>
                <a:cs typeface="微软雅黑" panose="020B0503020204020204" charset="-122"/>
              </a:rPr>
              <a:t>科技大学同济医学院同济医院消化内科硕士，武汉市第五医院工作十余年，同济消化内科进修半年，上海复旦大学附属中山医院进修半年。擅长消化系统疾病的诊治及胃镜，结肠镜检查及内镜下治疗</a:t>
            </a:r>
            <a:r>
              <a:rPr lang="zh-CN" altLang="en-US"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endParaRPr lang="zh-CN" altLang="en-US"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sz="2000" b="1" dirty="0" smtClean="0">
                <a:latin typeface="微软雅黑" panose="020B0503020204020204" charset="-122"/>
                <a:ea typeface="微软雅黑" panose="020B0503020204020204" charset="-122"/>
                <a:cs typeface="微软雅黑" panose="020B0503020204020204" charset="-122"/>
              </a:rPr>
              <a:t>坐诊时间：周三下午</a:t>
            </a:r>
          </a:p>
          <a:p>
            <a:pPr algn="just">
              <a:lnSpc>
                <a:spcPct val="120000"/>
              </a:lnSpc>
              <a:spcBef>
                <a:spcPts val="0"/>
              </a:spcBef>
              <a:spcAft>
                <a:spcPts val="0"/>
              </a:spcAft>
            </a:pPr>
            <a:r>
              <a:rPr lang="zh-CN" altLang="en-US" sz="2000" b="1" dirty="0" smtClean="0">
                <a:latin typeface="微软雅黑" panose="020B0503020204020204" charset="-122"/>
                <a:ea typeface="微软雅黑" panose="020B0503020204020204" charset="-122"/>
                <a:cs typeface="微软雅黑" panose="020B0503020204020204" charset="-122"/>
              </a:rPr>
              <a:t>坐诊科室：东院消化内科专</a:t>
            </a:r>
            <a:r>
              <a:rPr lang="zh-CN" altLang="en-US" sz="2000" b="1" dirty="0">
                <a:latin typeface="微软雅黑" panose="020B0503020204020204" charset="-122"/>
                <a:ea typeface="微软雅黑" panose="020B0503020204020204" charset="-122"/>
                <a:cs typeface="微软雅黑" panose="020B0503020204020204" charset="-122"/>
              </a:rPr>
              <a:t>家</a:t>
            </a:r>
            <a:r>
              <a:rPr lang="zh-CN" altLang="en-US" sz="2000" b="1" dirty="0" smtClean="0">
                <a:latin typeface="微软雅黑" panose="020B0503020204020204" charset="-122"/>
                <a:ea typeface="微软雅黑" panose="020B0503020204020204" charset="-122"/>
                <a:cs typeface="微软雅黑" panose="020B0503020204020204" charset="-122"/>
              </a:rPr>
              <a:t>门诊</a:t>
            </a:r>
            <a:endParaRPr lang="en-US" altLang="zh-CN" sz="2000" b="1" dirty="0" smtClean="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endParaRPr lang="en-US" altLang="zh-CN" sz="2400" dirty="0" smtClean="0">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0937" y="1039905"/>
            <a:ext cx="2671483" cy="4219721"/>
          </a:xfrm>
          <a:prstGeom prst="rect">
            <a:avLst/>
          </a:prstGeom>
        </p:spPr>
      </p:pic>
      <p:sp>
        <p:nvSpPr>
          <p:cNvPr id="4" name="文本框 3"/>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15527" y="681989"/>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1056281"/>
            <a:ext cx="3392593" cy="829945"/>
          </a:xfrm>
          <a:prstGeom prst="rect">
            <a:avLst/>
          </a:prstGeom>
          <a:noFill/>
        </p:spPr>
        <p:txBody>
          <a:bodyPr wrap="square" rtlCol="0">
            <a:spAutoFit/>
          </a:bodyPr>
          <a:lstStyle/>
          <a:p>
            <a:r>
              <a:rPr lang="zh-CN" altLang="en-US" sz="4800" spc="1000" dirty="0" smtClean="0">
                <a:latin typeface="等线" panose="02010600030101010101" pitchFamily="2" charset="-122"/>
                <a:ea typeface="等线" panose="02010600030101010101" pitchFamily="2" charset="-122"/>
              </a:rPr>
              <a:t>黄盛</a:t>
            </a:r>
            <a:endParaRPr lang="zh-CN" altLang="en-US" sz="4800" spc="1000" dirty="0">
              <a:latin typeface="等线" panose="02010600030101010101" pitchFamily="2" charset="-122"/>
              <a:ea typeface="等线" panose="02010600030101010101" pitchFamily="2" charset="-122"/>
            </a:endParaRPr>
          </a:p>
        </p:txBody>
      </p:sp>
      <p:sp>
        <p:nvSpPr>
          <p:cNvPr id="10" name="文本框 9"/>
          <p:cNvSpPr txBox="1"/>
          <p:nvPr/>
        </p:nvSpPr>
        <p:spPr>
          <a:xfrm>
            <a:off x="1784773" y="1967080"/>
            <a:ext cx="4637193" cy="58356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主治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45260" y="2685476"/>
            <a:ext cx="6760487" cy="3515129"/>
          </a:xfrm>
          <a:prstGeom prst="rect">
            <a:avLst/>
          </a:prstGeom>
          <a:noFill/>
        </p:spPr>
        <p:txBody>
          <a:bodyPr wrap="square" rtlCol="0">
            <a:spAutoFit/>
          </a:bodyPr>
          <a:lstStyle/>
          <a:p>
            <a:pPr algn="just">
              <a:lnSpc>
                <a:spcPct val="120000"/>
              </a:lnSpc>
            </a:pPr>
            <a:r>
              <a:rPr lang="en-US" altLang="zh-CN" sz="2400" dirty="0" smtClean="0">
                <a:latin typeface="微软雅黑" panose="020B0503020204020204" charset="-122"/>
                <a:ea typeface="微软雅黑" panose="020B0503020204020204" charset="-122"/>
                <a:cs typeface="微软雅黑" panose="020B0503020204020204" charset="-122"/>
              </a:rPr>
              <a:t>        </a:t>
            </a:r>
            <a:r>
              <a:rPr lang="zh-CN" altLang="en-US" sz="2400" dirty="0" smtClean="0">
                <a:latin typeface="微软雅黑" panose="020B0503020204020204" charset="-122"/>
                <a:ea typeface="微软雅黑" panose="020B0503020204020204" charset="-122"/>
                <a:cs typeface="微软雅黑" panose="020B0503020204020204" charset="-122"/>
              </a:rPr>
              <a:t>口腔科主治医师。</a:t>
            </a:r>
            <a:r>
              <a:rPr lang="zh-CN" altLang="zh-CN" sz="2400" dirty="0" smtClean="0">
                <a:latin typeface="微软雅黑" panose="020B0503020204020204" charset="-122"/>
                <a:ea typeface="微软雅黑" panose="020B0503020204020204" charset="-122"/>
                <a:cs typeface="微软雅黑" panose="020B0503020204020204" charset="-122"/>
              </a:rPr>
              <a:t>武汉大学</a:t>
            </a:r>
            <a:r>
              <a:rPr lang="zh-CN" altLang="zh-CN" sz="2400" dirty="0">
                <a:latin typeface="微软雅黑" panose="020B0503020204020204" charset="-122"/>
                <a:ea typeface="微软雅黑" panose="020B0503020204020204" charset="-122"/>
                <a:cs typeface="微软雅黑" panose="020B0503020204020204" charset="-122"/>
              </a:rPr>
              <a:t>硕士。临床工作</a:t>
            </a:r>
            <a:r>
              <a:rPr lang="en-US" altLang="zh-CN" sz="2400" dirty="0">
                <a:latin typeface="微软雅黑" panose="020B0503020204020204" charset="-122"/>
                <a:ea typeface="微软雅黑" panose="020B0503020204020204" charset="-122"/>
                <a:cs typeface="微软雅黑" panose="020B0503020204020204" charset="-122"/>
              </a:rPr>
              <a:t>20</a:t>
            </a:r>
            <a:r>
              <a:rPr lang="zh-CN" altLang="zh-CN" sz="2400" dirty="0">
                <a:latin typeface="微软雅黑" panose="020B0503020204020204" charset="-122"/>
                <a:ea typeface="微软雅黑" panose="020B0503020204020204" charset="-122"/>
                <a:cs typeface="微软雅黑" panose="020B0503020204020204" charset="-122"/>
              </a:rPr>
              <a:t>余年，熟悉口腔门诊内外科治疗流程，尤其擅长牙体外科的基础手术、智齿拔除、牙体内科的根管治疗以及牙体美容分层</a:t>
            </a:r>
            <a:r>
              <a:rPr lang="zh-CN" altLang="zh-CN" sz="2400" dirty="0" smtClean="0">
                <a:latin typeface="微软雅黑" panose="020B0503020204020204" charset="-122"/>
                <a:ea typeface="微软雅黑" panose="020B0503020204020204" charset="-122"/>
                <a:cs typeface="微软雅黑" panose="020B0503020204020204" charset="-122"/>
              </a:rPr>
              <a:t>治疗</a:t>
            </a:r>
            <a:r>
              <a:rPr lang="zh-CN" altLang="en-US"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000" b="1" dirty="0" smtClean="0">
                <a:latin typeface="微软雅黑" panose="020B0503020204020204" charset="-122"/>
                <a:ea typeface="微软雅黑" panose="020B0503020204020204" charset="-122"/>
                <a:cs typeface="微软雅黑" panose="020B0503020204020204" charset="-122"/>
                <a:sym typeface="+mn-ea"/>
              </a:rPr>
              <a:t> 坐</a:t>
            </a:r>
            <a:r>
              <a:rPr lang="zh-CN" altLang="en-US" sz="2000" b="1" dirty="0">
                <a:latin typeface="微软雅黑" panose="020B0503020204020204" charset="-122"/>
                <a:ea typeface="微软雅黑" panose="020B0503020204020204" charset="-122"/>
                <a:cs typeface="微软雅黑" panose="020B0503020204020204" charset="-122"/>
                <a:sym typeface="+mn-ea"/>
              </a:rPr>
              <a:t>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a:t>
            </a:r>
            <a:r>
              <a:rPr lang="zh-CN" altLang="en-US" sz="2000" b="1" dirty="0">
                <a:latin typeface="微软雅黑" panose="020B0503020204020204" charset="-122"/>
                <a:ea typeface="微软雅黑" panose="020B0503020204020204" charset="-122"/>
                <a:cs typeface="微软雅黑" panose="020B0503020204020204" charset="-122"/>
                <a:sym typeface="+mn-ea"/>
              </a:rPr>
              <a:t>：东</a:t>
            </a:r>
            <a:r>
              <a:rPr lang="zh-CN" altLang="en-US" sz="2000" b="1" dirty="0" smtClean="0">
                <a:latin typeface="微软雅黑" panose="020B0503020204020204" charset="-122"/>
                <a:ea typeface="微软雅黑" panose="020B0503020204020204" charset="-122"/>
                <a:cs typeface="微软雅黑" panose="020B0503020204020204" charset="-122"/>
                <a:sym typeface="+mn-ea"/>
              </a:rPr>
              <a:t>院口腔科门诊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lnSpc>
                <a:spcPct val="120000"/>
              </a:lnSpc>
            </a:pPr>
            <a:endParaRPr lang="zh-CN" altLang="zh-CN" sz="2400"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endParaRPr lang="en-US" altLang="zh-CN" sz="2135" dirty="0" smtClean="0">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59907" y="1183640"/>
            <a:ext cx="2689411" cy="4069677"/>
          </a:xfrm>
          <a:prstGeom prst="rect">
            <a:avLst/>
          </a:prstGeom>
        </p:spPr>
      </p:pic>
      <p:sp>
        <p:nvSpPr>
          <p:cNvPr id="3" name="文本框 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1038331"/>
            <a:ext cx="3392593" cy="829945"/>
          </a:xfrm>
          <a:prstGeom prst="rect">
            <a:avLst/>
          </a:prstGeom>
          <a:noFill/>
        </p:spPr>
        <p:txBody>
          <a:bodyPr wrap="square" rtlCol="0">
            <a:spAutoFit/>
          </a:bodyPr>
          <a:lstStyle/>
          <a:p>
            <a:r>
              <a:rPr lang="zh-CN" altLang="en-US" sz="4800" spc="1000" dirty="0" smtClean="0">
                <a:latin typeface="等线" panose="02010600030101010101" pitchFamily="2" charset="-122"/>
                <a:ea typeface="等线" panose="02010600030101010101" pitchFamily="2" charset="-122"/>
              </a:rPr>
              <a:t>万钰茜</a:t>
            </a:r>
            <a:endParaRPr lang="zh-CN" altLang="en-US" sz="4800" spc="1000" dirty="0">
              <a:latin typeface="等线" panose="02010600030101010101" pitchFamily="2" charset="-122"/>
              <a:ea typeface="等线" panose="02010600030101010101" pitchFamily="2" charset="-122"/>
            </a:endParaRPr>
          </a:p>
        </p:txBody>
      </p:sp>
      <p:sp>
        <p:nvSpPr>
          <p:cNvPr id="10" name="文本框 9"/>
          <p:cNvSpPr txBox="1"/>
          <p:nvPr/>
        </p:nvSpPr>
        <p:spPr>
          <a:xfrm>
            <a:off x="1792816" y="1869966"/>
            <a:ext cx="4637193" cy="58356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主治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45261" y="2685476"/>
            <a:ext cx="6898939" cy="2985433"/>
          </a:xfrm>
          <a:prstGeom prst="rect">
            <a:avLst/>
          </a:prstGeom>
          <a:noFill/>
        </p:spPr>
        <p:txBody>
          <a:bodyPr wrap="square" rtlCol="0">
            <a:spAutoFit/>
          </a:bodyPr>
          <a:lstStyle/>
          <a:p>
            <a:pPr algn="just"/>
            <a:r>
              <a:rPr lang="en-US" altLang="zh-CN" sz="2400" dirty="0" smtClean="0">
                <a:latin typeface="微软雅黑" panose="020B0503020204020204" charset="-122"/>
                <a:ea typeface="微软雅黑" panose="020B0503020204020204" charset="-122"/>
                <a:cs typeface="微软雅黑" panose="020B0503020204020204" charset="-122"/>
              </a:rPr>
              <a:t>       </a:t>
            </a:r>
            <a:r>
              <a:rPr lang="zh-CN" altLang="en-US" sz="2400" dirty="0" smtClean="0">
                <a:latin typeface="微软雅黑" panose="020B0503020204020204" charset="-122"/>
                <a:ea typeface="微软雅黑" panose="020B0503020204020204" charset="-122"/>
                <a:cs typeface="微软雅黑" panose="020B0503020204020204" charset="-122"/>
              </a:rPr>
              <a:t>康复科主治医师。</a:t>
            </a:r>
            <a:r>
              <a:rPr lang="zh-CN" altLang="zh-CN" sz="2400" dirty="0" smtClean="0">
                <a:latin typeface="微软雅黑" panose="020B0503020204020204" charset="-122"/>
                <a:ea typeface="微软雅黑" panose="020B0503020204020204" charset="-122"/>
                <a:cs typeface="微软雅黑" panose="020B0503020204020204" charset="-122"/>
              </a:rPr>
              <a:t>上海中医药大学</a:t>
            </a:r>
            <a:r>
              <a:rPr lang="zh-CN" altLang="zh-CN" sz="2400" dirty="0">
                <a:latin typeface="微软雅黑" panose="020B0503020204020204" charset="-122"/>
                <a:ea typeface="微软雅黑" panose="020B0503020204020204" charset="-122"/>
                <a:cs typeface="微软雅黑" panose="020B0503020204020204" charset="-122"/>
              </a:rPr>
              <a:t>针灸医学硕士，中部战区总医院康复科进修</a:t>
            </a:r>
            <a:r>
              <a:rPr lang="en-US" altLang="zh-CN" sz="2400" dirty="0">
                <a:latin typeface="微软雅黑" panose="020B0503020204020204" charset="-122"/>
                <a:ea typeface="微软雅黑" panose="020B0503020204020204" charset="-122"/>
                <a:cs typeface="微软雅黑" panose="020B0503020204020204" charset="-122"/>
              </a:rPr>
              <a:t>4</a:t>
            </a:r>
            <a:r>
              <a:rPr lang="zh-CN" altLang="zh-CN" sz="2400" dirty="0">
                <a:latin typeface="微软雅黑" panose="020B0503020204020204" charset="-122"/>
                <a:ea typeface="微软雅黑" panose="020B0503020204020204" charset="-122"/>
                <a:cs typeface="微软雅黑" panose="020B0503020204020204" charset="-122"/>
              </a:rPr>
              <a:t>个月，参加湖北省中医院临床医师培训半年。熟悉骨科康复、神经康复、运动损伤及疼痛治疗，擅长针灸治疗颈肩腰腿痛、面瘫、中风后遗症、耳聋耳鸣及胃肠功能调节等疾病</a:t>
            </a:r>
            <a:r>
              <a:rPr lang="zh-CN" altLang="zh-CN"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r>
              <a:rPr lang="zh-CN" altLang="en-US" sz="2000" b="1" dirty="0">
                <a:latin typeface="微软雅黑" panose="020B0503020204020204" charset="-122"/>
                <a:ea typeface="微软雅黑" panose="020B0503020204020204" charset="-122"/>
                <a:cs typeface="微软雅黑" panose="020B0503020204020204" charset="-122"/>
                <a:sym typeface="+mn-ea"/>
              </a:rPr>
              <a:t>坐诊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a:t>
            </a:r>
            <a:r>
              <a:rPr lang="zh-CN" altLang="en-US" sz="2000" b="1" dirty="0">
                <a:latin typeface="微软雅黑" panose="020B0503020204020204" charset="-122"/>
                <a:ea typeface="微软雅黑" panose="020B0503020204020204" charset="-122"/>
                <a:cs typeface="微软雅黑" panose="020B0503020204020204" charset="-122"/>
                <a:sym typeface="+mn-ea"/>
              </a:rPr>
              <a:t>：东</a:t>
            </a:r>
            <a:r>
              <a:rPr lang="zh-CN" altLang="en-US" sz="2000" b="1" dirty="0" smtClean="0">
                <a:latin typeface="微软雅黑" panose="020B0503020204020204" charset="-122"/>
                <a:ea typeface="微软雅黑" panose="020B0503020204020204" charset="-122"/>
                <a:cs typeface="微软雅黑" panose="020B0503020204020204" charset="-122"/>
                <a:sym typeface="+mn-ea"/>
              </a:rPr>
              <a:t>院康复理疗科门诊</a:t>
            </a:r>
            <a:endParaRPr lang="zh-CN" altLang="zh-CN" sz="2000" b="1"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1305" y="1183640"/>
            <a:ext cx="2394224" cy="3782807"/>
          </a:xfrm>
          <a:prstGeom prst="rect">
            <a:avLst/>
          </a:prstGeom>
        </p:spPr>
      </p:pic>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691576"/>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4933" y="959830"/>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徐玮</a:t>
            </a:r>
          </a:p>
        </p:txBody>
      </p:sp>
      <p:sp>
        <p:nvSpPr>
          <p:cNvPr id="10" name="文本框 9"/>
          <p:cNvSpPr txBox="1"/>
          <p:nvPr/>
        </p:nvSpPr>
        <p:spPr>
          <a:xfrm>
            <a:off x="1794933" y="1821026"/>
            <a:ext cx="4637193" cy="58356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主治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45260" y="2685476"/>
            <a:ext cx="7248167" cy="3519425"/>
          </a:xfrm>
          <a:prstGeom prst="rect">
            <a:avLst/>
          </a:prstGeom>
          <a:noFill/>
        </p:spPr>
        <p:txBody>
          <a:bodyPr wrap="square" rtlCol="0">
            <a:spAutoFit/>
          </a:bodyPr>
          <a:lstStyle/>
          <a:p>
            <a:pPr algn="just"/>
            <a:r>
              <a:rPr lang="en-US" altLang="zh-CN" sz="2135" dirty="0" smtClean="0">
                <a:latin typeface="微软雅黑" panose="020B0503020204020204" charset="-122"/>
                <a:ea typeface="微软雅黑" panose="020B0503020204020204" charset="-122"/>
                <a:cs typeface="微软雅黑" panose="020B0503020204020204" charset="-122"/>
              </a:rPr>
              <a:t>       </a:t>
            </a:r>
            <a:r>
              <a:rPr lang="zh-CN" altLang="en-US" sz="2000" dirty="0" smtClean="0">
                <a:latin typeface="微软雅黑" panose="020B0503020204020204" charset="-122"/>
                <a:ea typeface="微软雅黑" panose="020B0503020204020204" charset="-122"/>
                <a:cs typeface="微软雅黑" panose="020B0503020204020204" charset="-122"/>
              </a:rPr>
              <a:t>中医科主治医师。</a:t>
            </a:r>
            <a:r>
              <a:rPr lang="zh-CN" altLang="zh-CN" sz="2000" dirty="0" smtClean="0">
                <a:latin typeface="微软雅黑" panose="020B0503020204020204" charset="-122"/>
                <a:ea typeface="微软雅黑" panose="020B0503020204020204" charset="-122"/>
                <a:cs typeface="微软雅黑" panose="020B0503020204020204" charset="-122"/>
              </a:rPr>
              <a:t>毕业</a:t>
            </a:r>
            <a:r>
              <a:rPr lang="zh-CN" altLang="zh-CN" sz="2000" dirty="0">
                <a:latin typeface="微软雅黑" panose="020B0503020204020204" charset="-122"/>
                <a:ea typeface="微软雅黑" panose="020B0503020204020204" charset="-122"/>
                <a:cs typeface="微软雅黑" panose="020B0503020204020204" charset="-122"/>
              </a:rPr>
              <a:t>于湖北中医药大学中医学七年制专业。 师从武汉市第一医院呼吸科孙洁民</a:t>
            </a:r>
            <a:r>
              <a:rPr lang="zh-CN" altLang="zh-CN" sz="2000" dirty="0" smtClean="0">
                <a:latin typeface="微软雅黑" panose="020B0503020204020204" charset="-122"/>
                <a:ea typeface="微软雅黑" panose="020B0503020204020204" charset="-122"/>
                <a:cs typeface="微软雅黑" panose="020B0503020204020204" charset="-122"/>
              </a:rPr>
              <a:t>主任</a:t>
            </a:r>
            <a:r>
              <a:rPr lang="zh-CN" altLang="en-US" sz="2000" dirty="0" smtClean="0">
                <a:latin typeface="微软雅黑" panose="020B0503020204020204" charset="-122"/>
                <a:ea typeface="微软雅黑" panose="020B0503020204020204" charset="-122"/>
                <a:cs typeface="微软雅黑" panose="020B0503020204020204" charset="-122"/>
              </a:rPr>
              <a:t>、</a:t>
            </a:r>
            <a:r>
              <a:rPr lang="zh-CN" altLang="zh-CN" sz="2000" dirty="0" smtClean="0">
                <a:latin typeface="微软雅黑" panose="020B0503020204020204" charset="-122"/>
                <a:ea typeface="微软雅黑" panose="020B0503020204020204" charset="-122"/>
                <a:cs typeface="微软雅黑" panose="020B0503020204020204" charset="-122"/>
              </a:rPr>
              <a:t>罗光伟</a:t>
            </a:r>
            <a:r>
              <a:rPr lang="zh-CN" altLang="zh-CN" sz="2000" dirty="0">
                <a:latin typeface="微软雅黑" panose="020B0503020204020204" charset="-122"/>
                <a:ea typeface="微软雅黑" panose="020B0503020204020204" charset="-122"/>
                <a:cs typeface="微软雅黑" panose="020B0503020204020204" charset="-122"/>
              </a:rPr>
              <a:t>主任。拥有中医内科学和全科医学执照。并自学考取国际泌乳顾问（</a:t>
            </a:r>
            <a:r>
              <a:rPr lang="en-US" altLang="zh-CN" sz="2000" dirty="0">
                <a:latin typeface="微软雅黑" panose="020B0503020204020204" charset="-122"/>
                <a:ea typeface="微软雅黑" panose="020B0503020204020204" charset="-122"/>
                <a:cs typeface="微软雅黑" panose="020B0503020204020204" charset="-122"/>
              </a:rPr>
              <a:t>IBCLC</a:t>
            </a:r>
            <a:r>
              <a:rPr lang="zh-CN" altLang="zh-CN" sz="2000" dirty="0">
                <a:latin typeface="微软雅黑" panose="020B0503020204020204" charset="-122"/>
                <a:ea typeface="微软雅黑" panose="020B0503020204020204" charset="-122"/>
                <a:cs typeface="微软雅黑" panose="020B0503020204020204" charset="-122"/>
              </a:rPr>
              <a:t>）执照</a:t>
            </a:r>
            <a:r>
              <a:rPr lang="zh-CN" altLang="zh-CN" sz="2000" dirty="0" smtClean="0">
                <a:latin typeface="微软雅黑" panose="020B0503020204020204" charset="-122"/>
                <a:ea typeface="微软雅黑" panose="020B0503020204020204" charset="-122"/>
                <a:cs typeface="微软雅黑" panose="020B0503020204020204" charset="-122"/>
              </a:rPr>
              <a:t>。中部</a:t>
            </a:r>
            <a:r>
              <a:rPr lang="zh-CN" altLang="zh-CN" sz="2000" dirty="0">
                <a:latin typeface="微软雅黑" panose="020B0503020204020204" charset="-122"/>
                <a:ea typeface="微软雅黑" panose="020B0503020204020204" charset="-122"/>
                <a:cs typeface="微软雅黑" panose="020B0503020204020204" charset="-122"/>
              </a:rPr>
              <a:t>战区总医院肾内科进修三月；急诊科进修一月；湖北省人民医院心电图室进修三月；</a:t>
            </a:r>
            <a:r>
              <a:rPr lang="zh-CN" altLang="zh-CN" sz="2000" dirty="0" smtClean="0">
                <a:latin typeface="微软雅黑" panose="020B0503020204020204" charset="-122"/>
                <a:ea typeface="微软雅黑" panose="020B0503020204020204" charset="-122"/>
                <a:cs typeface="微软雅黑" panose="020B0503020204020204" charset="-122"/>
              </a:rPr>
              <a:t>现跟</a:t>
            </a:r>
            <a:r>
              <a:rPr lang="zh-CN" altLang="zh-CN" sz="2000" dirty="0">
                <a:latin typeface="微软雅黑" panose="020B0503020204020204" charset="-122"/>
                <a:ea typeface="微软雅黑" panose="020B0503020204020204" charset="-122"/>
                <a:cs typeface="微软雅黑" panose="020B0503020204020204" charset="-122"/>
              </a:rPr>
              <a:t>师湖北省中医院肝病科陆定波主任学习肝病诊治</a:t>
            </a:r>
            <a:r>
              <a:rPr lang="en-US" altLang="zh-CN" sz="2000" dirty="0">
                <a:latin typeface="微软雅黑" panose="020B0503020204020204" charset="-122"/>
                <a:ea typeface="微软雅黑" panose="020B0503020204020204" charset="-122"/>
                <a:cs typeface="微软雅黑" panose="020B0503020204020204" charset="-122"/>
              </a:rPr>
              <a:t>2</a:t>
            </a:r>
            <a:r>
              <a:rPr lang="zh-CN" altLang="zh-CN" sz="2000" dirty="0">
                <a:latin typeface="微软雅黑" panose="020B0503020204020204" charset="-122"/>
                <a:ea typeface="微软雅黑" panose="020B0503020204020204" charset="-122"/>
                <a:cs typeface="微软雅黑" panose="020B0503020204020204" charset="-122"/>
              </a:rPr>
              <a:t>年。从事中医全科诊疗</a:t>
            </a:r>
            <a:r>
              <a:rPr lang="en-US" altLang="zh-CN" sz="2000" dirty="0">
                <a:latin typeface="微软雅黑" panose="020B0503020204020204" charset="-122"/>
                <a:ea typeface="微软雅黑" panose="020B0503020204020204" charset="-122"/>
                <a:cs typeface="微软雅黑" panose="020B0503020204020204" charset="-122"/>
              </a:rPr>
              <a:t>7</a:t>
            </a:r>
            <a:r>
              <a:rPr lang="zh-CN" altLang="zh-CN" sz="2000" dirty="0">
                <a:latin typeface="微软雅黑" panose="020B0503020204020204" charset="-122"/>
                <a:ea typeface="微软雅黑" panose="020B0503020204020204" charset="-122"/>
                <a:cs typeface="微软雅黑" panose="020B0503020204020204" charset="-122"/>
              </a:rPr>
              <a:t>年 。擅长治疗月经不调，失眠，慢性咳嗽，痤疮，便秘，过敏性鼻炎，荨麻疹，消化不良，围绝经期综合症等疾病</a:t>
            </a:r>
            <a:r>
              <a:rPr lang="zh-CN" altLang="zh-CN" sz="2000" dirty="0" smtClean="0">
                <a:latin typeface="微软雅黑" panose="020B0503020204020204" charset="-122"/>
                <a:ea typeface="微软雅黑" panose="020B0503020204020204" charset="-122"/>
                <a:cs typeface="微软雅黑" panose="020B0503020204020204" charset="-122"/>
              </a:rPr>
              <a:t>。</a:t>
            </a:r>
            <a:endParaRPr lang="en-US" altLang="zh-CN" sz="2000" dirty="0" smtClean="0">
              <a:latin typeface="微软雅黑" panose="020B0503020204020204" charset="-122"/>
              <a:ea typeface="微软雅黑" panose="020B0503020204020204" charset="-122"/>
              <a:cs typeface="微软雅黑" panose="020B0503020204020204" charset="-122"/>
            </a:endParaRPr>
          </a:p>
          <a:p>
            <a:pPr algn="just"/>
            <a:endParaRPr lang="en-US" altLang="zh-CN" sz="2000" dirty="0" smtClean="0">
              <a:latin typeface="微软雅黑" panose="020B0503020204020204" charset="-122"/>
              <a:ea typeface="微软雅黑" panose="020B0503020204020204" charset="-122"/>
              <a:cs typeface="微软雅黑" panose="020B0503020204020204" charset="-122"/>
            </a:endParaRPr>
          </a:p>
          <a:p>
            <a:pPr algn="just"/>
            <a:r>
              <a:rPr lang="zh-CN" altLang="en-US" sz="2000" b="1" dirty="0" smtClean="0">
                <a:latin typeface="微软雅黑" panose="020B0503020204020204" charset="-122"/>
                <a:ea typeface="微软雅黑" panose="020B0503020204020204" charset="-122"/>
                <a:cs typeface="微软雅黑" panose="020B0503020204020204" charset="-122"/>
                <a:sym typeface="+mn-ea"/>
              </a:rPr>
              <a:t>坐</a:t>
            </a:r>
            <a:r>
              <a:rPr lang="zh-CN" altLang="en-US" sz="2000" b="1" dirty="0">
                <a:latin typeface="微软雅黑" panose="020B0503020204020204" charset="-122"/>
                <a:ea typeface="微软雅黑" panose="020B0503020204020204" charset="-122"/>
                <a:cs typeface="微软雅黑" panose="020B0503020204020204" charset="-122"/>
                <a:sym typeface="+mn-ea"/>
              </a:rPr>
              <a:t>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a:t>
            </a:r>
            <a:r>
              <a:rPr lang="zh-CN" altLang="en-US" sz="2000" b="1" dirty="0">
                <a:latin typeface="微软雅黑" panose="020B0503020204020204" charset="-122"/>
                <a:ea typeface="微软雅黑" panose="020B0503020204020204" charset="-122"/>
                <a:cs typeface="微软雅黑" panose="020B0503020204020204" charset="-122"/>
                <a:sym typeface="+mn-ea"/>
              </a:rPr>
              <a:t>：东</a:t>
            </a:r>
            <a:r>
              <a:rPr lang="zh-CN" altLang="en-US" sz="2000" b="1" dirty="0" smtClean="0">
                <a:latin typeface="微软雅黑" panose="020B0503020204020204" charset="-122"/>
                <a:ea typeface="微软雅黑" panose="020B0503020204020204" charset="-122"/>
                <a:cs typeface="微软雅黑" panose="020B0503020204020204" charset="-122"/>
                <a:sym typeface="+mn-ea"/>
              </a:rPr>
              <a:t>院中医科门诊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endParaRPr lang="zh-CN" altLang="zh-CN" sz="2135"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20480" y="1558925"/>
            <a:ext cx="2376170" cy="3561080"/>
          </a:xfrm>
          <a:prstGeom prst="rect">
            <a:avLst/>
          </a:prstGeom>
        </p:spPr>
      </p:pic>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 y="-15028"/>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893060"/>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60127" y="1126067"/>
            <a:ext cx="18558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张珠</a:t>
            </a:r>
          </a:p>
        </p:txBody>
      </p:sp>
      <p:sp>
        <p:nvSpPr>
          <p:cNvPr id="10" name="文本框 9"/>
          <p:cNvSpPr txBox="1"/>
          <p:nvPr/>
        </p:nvSpPr>
        <p:spPr>
          <a:xfrm>
            <a:off x="1880447" y="2100580"/>
            <a:ext cx="4637193" cy="1077218"/>
          </a:xfrm>
          <a:prstGeom prst="rect">
            <a:avLst/>
          </a:prstGeom>
          <a:noFill/>
        </p:spPr>
        <p:txBody>
          <a:bodyPr wrap="square" rtlCol="0">
            <a:spAutoFit/>
          </a:bodyPr>
          <a:lstStyle/>
          <a:p>
            <a:r>
              <a:rPr lang="zh-CN" altLang="en-US" sz="3200" kern="0" spc="2090" dirty="0" smtClean="0">
                <a:latin typeface="等线" panose="02010600030101010101" pitchFamily="2" charset="-122"/>
                <a:ea typeface="等线" panose="02010600030101010101" pitchFamily="2" charset="-122"/>
              </a:rPr>
              <a:t>主任医师</a:t>
            </a:r>
            <a:endParaRPr lang="en-US" altLang="zh-CN" sz="3200" kern="0" spc="2090" dirty="0" smtClean="0">
              <a:latin typeface="等线" panose="02010600030101010101" pitchFamily="2" charset="-122"/>
              <a:ea typeface="等线" panose="02010600030101010101" pitchFamily="2" charset="-122"/>
            </a:endParaRPr>
          </a:p>
          <a:p>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521460" y="2886312"/>
            <a:ext cx="6222153" cy="3157788"/>
          </a:xfrm>
          <a:prstGeom prst="rect">
            <a:avLst/>
          </a:prstGeom>
          <a:noFill/>
        </p:spPr>
        <p:txBody>
          <a:bodyPr wrap="square" rtlCol="0">
            <a:spAutoFit/>
          </a:bodyPr>
          <a:lstStyle/>
          <a:p>
            <a:pPr algn="just">
              <a:lnSpc>
                <a:spcPct val="150000"/>
              </a:lnSpc>
              <a:spcBef>
                <a:spcPts val="0"/>
              </a:spcBef>
              <a:spcAft>
                <a:spcPts val="0"/>
              </a:spcAft>
            </a:pPr>
            <a:r>
              <a:rPr lang="en-US" altLang="zh-CN" sz="2400" dirty="0">
                <a:latin typeface="微软雅黑" panose="020B0503020204020204" charset="-122"/>
                <a:ea typeface="微软雅黑" panose="020B0503020204020204" charset="-122"/>
                <a:cs typeface="微软雅黑" panose="020B0503020204020204" charset="-122"/>
              </a:rPr>
              <a:t>      </a:t>
            </a:r>
            <a:r>
              <a:rPr lang="zh-CN" altLang="en-US" sz="2000" dirty="0">
                <a:latin typeface="微软雅黑" panose="020B0503020204020204" charset="-122"/>
                <a:ea typeface="微软雅黑" panose="020B0503020204020204" charset="-122"/>
                <a:cs typeface="微软雅黑" panose="020B0503020204020204" charset="-122"/>
              </a:rPr>
              <a:t>内科主任医师，从事内科临床工作20余年。专科特长：擅长神经科疾病的诊治;如脑梗塞，脑溢血，面神经炎，眩晕症等。对抑郁症，情感障碍，躯体化障碍，失眠症等心理精神科疾病有很深的造诣</a:t>
            </a:r>
            <a:r>
              <a:rPr lang="zh-CN" altLang="en-US" sz="2000" dirty="0" smtClean="0">
                <a:latin typeface="微软雅黑" panose="020B0503020204020204" charset="-122"/>
                <a:ea typeface="微软雅黑" panose="020B0503020204020204" charset="-122"/>
                <a:cs typeface="微软雅黑" panose="020B0503020204020204" charset="-122"/>
              </a:rPr>
              <a:t>。</a:t>
            </a:r>
            <a:endParaRPr lang="en-US" altLang="zh-CN" sz="2000" dirty="0" smtClean="0">
              <a:latin typeface="微软雅黑" panose="020B0503020204020204" charset="-122"/>
              <a:ea typeface="微软雅黑" panose="020B0503020204020204" charset="-122"/>
              <a:cs typeface="微软雅黑" panose="020B0503020204020204" charset="-122"/>
            </a:endParaRPr>
          </a:p>
          <a:p>
            <a:pPr algn="just">
              <a:lnSpc>
                <a:spcPct val="150000"/>
              </a:lnSpc>
              <a:spcBef>
                <a:spcPts val="0"/>
              </a:spcBef>
              <a:spcAft>
                <a:spcPts val="0"/>
              </a:spcAft>
            </a:pPr>
            <a:endParaRPr lang="zh-CN" altLang="en-US" sz="2000"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b="1" dirty="0">
                <a:latin typeface="微软雅黑" panose="020B0503020204020204" charset="-122"/>
                <a:ea typeface="微软雅黑" panose="020B0503020204020204" charset="-122"/>
                <a:cs typeface="微软雅黑" panose="020B0503020204020204" charset="-122"/>
              </a:rPr>
              <a:t>坐诊时间：周二、周三上午</a:t>
            </a:r>
          </a:p>
          <a:p>
            <a:pPr algn="just">
              <a:lnSpc>
                <a:spcPct val="120000"/>
              </a:lnSpc>
              <a:spcBef>
                <a:spcPts val="0"/>
              </a:spcBef>
              <a:spcAft>
                <a:spcPts val="0"/>
              </a:spcAft>
            </a:pPr>
            <a:r>
              <a:rPr lang="zh-CN" altLang="en-US" b="1" dirty="0">
                <a:latin typeface="微软雅黑" panose="020B0503020204020204" charset="-122"/>
                <a:ea typeface="微软雅黑" panose="020B0503020204020204" charset="-122"/>
                <a:cs typeface="微软雅黑" panose="020B0503020204020204" charset="-122"/>
              </a:rPr>
              <a:t>坐诊科室：西</a:t>
            </a:r>
            <a:r>
              <a:rPr lang="zh-CN" altLang="en-US" b="1" dirty="0" smtClean="0">
                <a:latin typeface="微软雅黑" panose="020B0503020204020204" charset="-122"/>
                <a:ea typeface="微软雅黑" panose="020B0503020204020204" charset="-122"/>
                <a:cs typeface="微软雅黑" panose="020B0503020204020204" charset="-122"/>
              </a:rPr>
              <a:t>院神经科专家门诊</a:t>
            </a:r>
            <a:endParaRPr lang="zh-CN" altLang="en-US" b="1" dirty="0">
              <a:latin typeface="微软雅黑" panose="020B0503020204020204" charset="-122"/>
              <a:ea typeface="微软雅黑" panose="020B0503020204020204" charset="-122"/>
              <a:cs typeface="微软雅黑" panose="020B0503020204020204" charset="-122"/>
            </a:endParaRPr>
          </a:p>
        </p:txBody>
      </p:sp>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8913" y="1458807"/>
            <a:ext cx="3113193" cy="4318000"/>
          </a:xfrm>
          <a:prstGeom prst="rect">
            <a:avLst/>
          </a:prstGeom>
        </p:spPr>
      </p:pic>
      <p:sp>
        <p:nvSpPr>
          <p:cNvPr id="3" name="文本框 2"/>
          <p:cNvSpPr txBox="1"/>
          <p:nvPr/>
        </p:nvSpPr>
        <p:spPr>
          <a:xfrm>
            <a:off x="674370" y="170497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专家医师介绍</a:t>
            </a:r>
            <a:endParaRPr lang="zh-CN" altLang="en-US" sz="3600" b="1" dirty="0">
              <a:solidFill>
                <a:srgbClr val="FFFF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33307" y="681989"/>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89519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黄寅</a:t>
            </a:r>
          </a:p>
        </p:txBody>
      </p:sp>
      <p:sp>
        <p:nvSpPr>
          <p:cNvPr id="10" name="文本框 9"/>
          <p:cNvSpPr txBox="1"/>
          <p:nvPr/>
        </p:nvSpPr>
        <p:spPr>
          <a:xfrm>
            <a:off x="1792816" y="1704765"/>
            <a:ext cx="4637193" cy="58356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主治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45260" y="2621113"/>
            <a:ext cx="7169620" cy="3564053"/>
          </a:xfrm>
          <a:prstGeom prst="rect">
            <a:avLst/>
          </a:prstGeom>
          <a:noFill/>
        </p:spPr>
        <p:txBody>
          <a:bodyPr wrap="square" rtlCol="0">
            <a:spAutoFit/>
          </a:bodyPr>
          <a:lstStyle/>
          <a:p>
            <a:pPr algn="just">
              <a:lnSpc>
                <a:spcPct val="120000"/>
              </a:lnSpc>
            </a:pPr>
            <a:r>
              <a:rPr lang="en-US" altLang="zh-CN" sz="2400" dirty="0" smtClean="0">
                <a:latin typeface="微软雅黑" panose="020B0503020204020204" charset="-122"/>
                <a:ea typeface="微软雅黑" panose="020B0503020204020204" charset="-122"/>
                <a:cs typeface="微软雅黑" panose="020B0503020204020204" charset="-122"/>
              </a:rPr>
              <a:t>       </a:t>
            </a:r>
            <a:r>
              <a:rPr lang="zh-CN" altLang="en-US" sz="2000" dirty="0" smtClean="0">
                <a:latin typeface="微软雅黑" panose="020B0503020204020204" charset="-122"/>
                <a:ea typeface="微软雅黑" panose="020B0503020204020204" charset="-122"/>
                <a:cs typeface="微软雅黑" panose="020B0503020204020204" charset="-122"/>
              </a:rPr>
              <a:t>耳鼻喉科主治医师。</a:t>
            </a:r>
            <a:r>
              <a:rPr lang="zh-CN" altLang="zh-CN" sz="2000" dirty="0" smtClean="0">
                <a:latin typeface="微软雅黑" panose="020B0503020204020204" charset="-122"/>
                <a:ea typeface="微软雅黑" panose="020B0503020204020204" charset="-122"/>
                <a:cs typeface="微软雅黑" panose="020B0503020204020204" charset="-122"/>
              </a:rPr>
              <a:t>武汉</a:t>
            </a:r>
            <a:r>
              <a:rPr lang="zh-CN" altLang="zh-CN" sz="2000" dirty="0">
                <a:latin typeface="微软雅黑" panose="020B0503020204020204" charset="-122"/>
                <a:ea typeface="微软雅黑" panose="020B0503020204020204" charset="-122"/>
                <a:cs typeface="微软雅黑" panose="020B0503020204020204" charset="-122"/>
              </a:rPr>
              <a:t>科技大学硕士，从事耳鼻喉科临床工作</a:t>
            </a:r>
            <a:r>
              <a:rPr lang="en-US" altLang="zh-CN" sz="2000" dirty="0">
                <a:latin typeface="微软雅黑" panose="020B0503020204020204" charset="-122"/>
                <a:ea typeface="微软雅黑" panose="020B0503020204020204" charset="-122"/>
                <a:cs typeface="微软雅黑" panose="020B0503020204020204" charset="-122"/>
              </a:rPr>
              <a:t>9</a:t>
            </a:r>
            <a:r>
              <a:rPr lang="zh-CN" altLang="zh-CN" sz="2000" dirty="0">
                <a:latin typeface="微软雅黑" panose="020B0503020204020204" charset="-122"/>
                <a:ea typeface="微软雅黑" panose="020B0503020204020204" charset="-122"/>
                <a:cs typeface="微软雅黑" panose="020B0503020204020204" charset="-122"/>
              </a:rPr>
              <a:t>年。来我院后，赴中部战区总医院进修急诊医学，后又赴武汉市第三医院进修急诊、卒中、胸痛医学。具有较丰富的耳鼻喉科临床工作经验，擅长诊治各种咽喉、鼻腔及耳部疾病，对治疗过敏性鼻炎、鼻窦炎有丰富的临床经验</a:t>
            </a:r>
            <a:r>
              <a:rPr lang="zh-CN" altLang="zh-CN" sz="2000" dirty="0" smtClean="0">
                <a:latin typeface="微软雅黑" panose="020B0503020204020204" charset="-122"/>
                <a:ea typeface="微软雅黑" panose="020B0503020204020204" charset="-122"/>
                <a:cs typeface="微软雅黑" panose="020B0503020204020204" charset="-122"/>
              </a:rPr>
              <a:t>。</a:t>
            </a:r>
            <a:endParaRPr lang="en-US" altLang="zh-CN" sz="20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时间、科室：西院耳鼻喉科门诊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endParaRPr lang="zh-CN" altLang="zh-CN" sz="2400" dirty="0">
              <a:latin typeface="微软雅黑" panose="020B0503020204020204" charset="-122"/>
              <a:ea typeface="微软雅黑" panose="020B0503020204020204" charset="-122"/>
              <a:cs typeface="微软雅黑" panose="020B0503020204020204" charset="-122"/>
            </a:endParaRPr>
          </a:p>
          <a:p>
            <a:pPr algn="just"/>
            <a:endParaRPr lang="zh-CN" altLang="zh-CN" sz="2400"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1304" y="1183640"/>
            <a:ext cx="2448012" cy="3908313"/>
          </a:xfrm>
          <a:prstGeom prst="rect">
            <a:avLst/>
          </a:prstGeom>
        </p:spPr>
      </p:pic>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6745" y="681989"/>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80752" y="87487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江超</a:t>
            </a:r>
          </a:p>
        </p:txBody>
      </p:sp>
      <p:sp>
        <p:nvSpPr>
          <p:cNvPr id="10" name="文本框 9"/>
          <p:cNvSpPr txBox="1"/>
          <p:nvPr/>
        </p:nvSpPr>
        <p:spPr>
          <a:xfrm>
            <a:off x="1792816" y="1704765"/>
            <a:ext cx="4637193" cy="58356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主治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25489" y="2622973"/>
            <a:ext cx="6992293" cy="3859518"/>
          </a:xfrm>
          <a:prstGeom prst="rect">
            <a:avLst/>
          </a:prstGeom>
          <a:noFill/>
        </p:spPr>
        <p:txBody>
          <a:bodyPr wrap="square" rtlCol="0">
            <a:spAutoFit/>
          </a:bodyPr>
          <a:lstStyle/>
          <a:p>
            <a:pPr algn="just">
              <a:lnSpc>
                <a:spcPct val="120000"/>
              </a:lnSpc>
            </a:pPr>
            <a:r>
              <a:rPr lang="zh-CN" altLang="en-US" sz="2400" dirty="0" smtClean="0">
                <a:latin typeface="微软雅黑" panose="020B0503020204020204" charset="-122"/>
                <a:ea typeface="微软雅黑" panose="020B0503020204020204" charset="-122"/>
                <a:cs typeface="微软雅黑" panose="020B0503020204020204" charset="-122"/>
              </a:rPr>
              <a:t>       外科主任。</a:t>
            </a:r>
            <a:r>
              <a:rPr lang="zh-CN" altLang="zh-CN" sz="2400" dirty="0" smtClean="0">
                <a:latin typeface="微软雅黑" panose="020B0503020204020204" charset="-122"/>
                <a:ea typeface="微软雅黑" panose="020B0503020204020204" charset="-122"/>
                <a:cs typeface="微软雅黑" panose="020B0503020204020204" charset="-122"/>
              </a:rPr>
              <a:t>贵州医科大学</a:t>
            </a:r>
            <a:r>
              <a:rPr lang="zh-CN" altLang="zh-CN" sz="2400" dirty="0">
                <a:latin typeface="微软雅黑" panose="020B0503020204020204" charset="-122"/>
                <a:ea typeface="微软雅黑" panose="020B0503020204020204" charset="-122"/>
                <a:cs typeface="微软雅黑" panose="020B0503020204020204" charset="-122"/>
              </a:rPr>
              <a:t>临床医学专业毕业，本科学历，学士学位。从事外科临床工作</a:t>
            </a:r>
            <a:r>
              <a:rPr lang="en-US" altLang="zh-CN" sz="2400" dirty="0">
                <a:latin typeface="微软雅黑" panose="020B0503020204020204" charset="-122"/>
                <a:ea typeface="微软雅黑" panose="020B0503020204020204" charset="-122"/>
                <a:cs typeface="微软雅黑" panose="020B0503020204020204" charset="-122"/>
              </a:rPr>
              <a:t>10</a:t>
            </a:r>
            <a:r>
              <a:rPr lang="zh-CN" altLang="zh-CN" sz="2400" dirty="0">
                <a:latin typeface="微软雅黑" panose="020B0503020204020204" charset="-122"/>
                <a:ea typeface="微软雅黑" panose="020B0503020204020204" charset="-122"/>
                <a:cs typeface="微软雅黑" panose="020B0503020204020204" charset="-122"/>
              </a:rPr>
              <a:t>余年，擅长普外科、泌尿外科、肛肠外科等疾病的诊治及常规手术，对腹痛、急诊外伤、泌尿系感染或结石、痔瘘等疾病有丰富经验</a:t>
            </a:r>
            <a:r>
              <a:rPr lang="zh-CN" altLang="zh-CN"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坐诊时间：周一下午</a:t>
            </a: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坐诊科室</a:t>
            </a:r>
            <a:r>
              <a:rPr lang="zh-CN" altLang="en-US" sz="2000" b="1" dirty="0" smtClean="0">
                <a:latin typeface="微软雅黑" panose="020B0503020204020204" charset="-122"/>
                <a:ea typeface="微软雅黑" panose="020B0503020204020204" charset="-122"/>
                <a:cs typeface="微软雅黑" panose="020B0503020204020204" charset="-122"/>
                <a:sym typeface="+mn-ea"/>
              </a:rPr>
              <a:t>：西院普外科专家门诊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endParaRPr lang="zh-CN" altLang="zh-CN" sz="2400"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1160" y="1325304"/>
            <a:ext cx="2528048" cy="3730791"/>
          </a:xfrm>
          <a:prstGeom prst="rect">
            <a:avLst/>
          </a:prstGeom>
        </p:spPr>
      </p:pic>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19107" y="773007"/>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59797" y="89519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张艳菊</a:t>
            </a:r>
          </a:p>
        </p:txBody>
      </p:sp>
      <p:sp>
        <p:nvSpPr>
          <p:cNvPr id="10" name="文本框 9"/>
          <p:cNvSpPr txBox="1"/>
          <p:nvPr/>
        </p:nvSpPr>
        <p:spPr>
          <a:xfrm>
            <a:off x="1792816" y="1704765"/>
            <a:ext cx="4637193" cy="583565"/>
          </a:xfrm>
          <a:prstGeom prst="rect">
            <a:avLst/>
          </a:prstGeom>
          <a:noFill/>
        </p:spPr>
        <p:txBody>
          <a:bodyPr wrap="square" rtlCol="0">
            <a:spAutoFit/>
          </a:bodyPr>
          <a:lstStyle/>
          <a:p>
            <a:r>
              <a:rPr lang="zh-CN" altLang="en-US" sz="3200" kern="0" spc="2090" dirty="0" smtClean="0">
                <a:latin typeface="等线" panose="02010600030101010101" pitchFamily="2" charset="-122"/>
                <a:ea typeface="等线" panose="02010600030101010101" pitchFamily="2" charset="-122"/>
              </a:rPr>
              <a:t>主治医师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25489" y="2622973"/>
            <a:ext cx="6796491" cy="2636876"/>
          </a:xfrm>
          <a:prstGeom prst="rect">
            <a:avLst/>
          </a:prstGeom>
          <a:noFill/>
        </p:spPr>
        <p:txBody>
          <a:bodyPr wrap="square" rtlCol="0">
            <a:spAutoFit/>
          </a:bodyPr>
          <a:lstStyle/>
          <a:p>
            <a:pPr algn="just">
              <a:lnSpc>
                <a:spcPct val="120000"/>
              </a:lnSpc>
            </a:pPr>
            <a:r>
              <a:rPr lang="zh-CN" altLang="en-US" sz="2400" dirty="0" smtClean="0">
                <a:latin typeface="微软雅黑" panose="020B0503020204020204" charset="-122"/>
                <a:ea typeface="微软雅黑" panose="020B0503020204020204" charset="-122"/>
                <a:cs typeface="微软雅黑" panose="020B0503020204020204" charset="-122"/>
              </a:rPr>
              <a:t>       皮肤科</a:t>
            </a:r>
            <a:r>
              <a:rPr lang="zh-CN" altLang="zh-CN" sz="2400" dirty="0" smtClean="0">
                <a:latin typeface="微软雅黑" panose="020B0503020204020204" charset="-122"/>
                <a:ea typeface="微软雅黑" panose="020B0503020204020204" charset="-122"/>
                <a:cs typeface="微软雅黑" panose="020B0503020204020204" charset="-122"/>
              </a:rPr>
              <a:t>主治医师</a:t>
            </a:r>
            <a:r>
              <a:rPr lang="zh-CN" altLang="zh-CN" sz="2400" dirty="0">
                <a:latin typeface="微软雅黑" panose="020B0503020204020204" charset="-122"/>
                <a:ea typeface="微软雅黑" panose="020B0503020204020204" charset="-122"/>
                <a:cs typeface="微软雅黑" panose="020B0503020204020204" charset="-122"/>
              </a:rPr>
              <a:t>，河南医科大学本科毕业，在河南新乡市中心医院工作</a:t>
            </a:r>
            <a:r>
              <a:rPr lang="en-US" altLang="zh-CN" sz="2400" dirty="0">
                <a:latin typeface="微软雅黑" panose="020B0503020204020204" charset="-122"/>
                <a:ea typeface="微软雅黑" panose="020B0503020204020204" charset="-122"/>
                <a:cs typeface="微软雅黑" panose="020B0503020204020204" charset="-122"/>
              </a:rPr>
              <a:t>15</a:t>
            </a:r>
            <a:r>
              <a:rPr lang="zh-CN" altLang="zh-CN" sz="2400" dirty="0">
                <a:latin typeface="微软雅黑" panose="020B0503020204020204" charset="-122"/>
                <a:ea typeface="微软雅黑" panose="020B0503020204020204" charset="-122"/>
                <a:cs typeface="微软雅黑" panose="020B0503020204020204" charset="-122"/>
              </a:rPr>
              <a:t>年，擅长荨麻疹，湿疹的治疗，对银屑病，天疱疮有较深造诣</a:t>
            </a:r>
            <a:r>
              <a:rPr lang="zh-CN" altLang="zh-CN" sz="2400" dirty="0" smtClean="0">
                <a:latin typeface="微软雅黑" panose="020B0503020204020204" charset="-122"/>
                <a:ea typeface="微软雅黑" panose="020B0503020204020204" charset="-122"/>
                <a:cs typeface="微软雅黑" panose="020B0503020204020204" charset="-122"/>
              </a:rPr>
              <a:t>。</a:t>
            </a: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时间、科室：西院皮肤科门诊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endParaRPr lang="zh-CN" altLang="zh-CN" sz="2135" dirty="0">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9490" y="1377950"/>
            <a:ext cx="2504440" cy="3579495"/>
          </a:xfrm>
          <a:prstGeom prst="rect">
            <a:avLst/>
          </a:prstGeom>
        </p:spPr>
      </p:pic>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19107" y="773007"/>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smtClean="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16193" y="975045"/>
            <a:ext cx="3392593" cy="829945"/>
          </a:xfrm>
          <a:prstGeom prst="rect">
            <a:avLst/>
          </a:prstGeom>
          <a:noFill/>
        </p:spPr>
        <p:txBody>
          <a:bodyPr wrap="square" rtlCol="0">
            <a:spAutoFit/>
          </a:bodyPr>
          <a:lstStyle/>
          <a:p>
            <a:r>
              <a:rPr lang="zh-CN" altLang="zh-CN" sz="4800" kern="0" spc="2090" dirty="0">
                <a:latin typeface="等线" panose="02010600030101010101" pitchFamily="2" charset="-122"/>
                <a:ea typeface="等线" panose="02010600030101010101" pitchFamily="2" charset="-122"/>
              </a:rPr>
              <a:t>黄巧玲</a:t>
            </a:r>
          </a:p>
        </p:txBody>
      </p:sp>
      <p:sp>
        <p:nvSpPr>
          <p:cNvPr id="10" name="文本框 9"/>
          <p:cNvSpPr txBox="1"/>
          <p:nvPr/>
        </p:nvSpPr>
        <p:spPr>
          <a:xfrm>
            <a:off x="1825413" y="1914161"/>
            <a:ext cx="4637193" cy="583565"/>
          </a:xfrm>
          <a:prstGeom prst="rect">
            <a:avLst/>
          </a:prstGeom>
          <a:noFill/>
        </p:spPr>
        <p:txBody>
          <a:bodyPr wrap="square" rtlCol="0">
            <a:spAutoFit/>
          </a:bodyPr>
          <a:lstStyle/>
          <a:p>
            <a:r>
              <a:rPr lang="zh-CN" altLang="en-US" sz="3200" kern="0" spc="2090" dirty="0" smtClean="0">
                <a:latin typeface="等线" panose="02010600030101010101" pitchFamily="2" charset="-122"/>
                <a:ea typeface="等线" panose="02010600030101010101" pitchFamily="2" charset="-122"/>
              </a:rPr>
              <a:t>主治医师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25489" y="2622973"/>
            <a:ext cx="6796491" cy="3416320"/>
          </a:xfrm>
          <a:prstGeom prst="rect">
            <a:avLst/>
          </a:prstGeom>
          <a:noFill/>
        </p:spPr>
        <p:txBody>
          <a:bodyPr wrap="square" rtlCol="0">
            <a:spAutoFit/>
          </a:bodyPr>
          <a:lstStyle/>
          <a:p>
            <a:pPr algn="just"/>
            <a:r>
              <a:rPr lang="en-US" altLang="zh-CN" sz="2400" dirty="0">
                <a:latin typeface="微软雅黑" panose="020B0503020204020204" charset="-122"/>
                <a:ea typeface="微软雅黑" panose="020B0503020204020204" charset="-122"/>
                <a:cs typeface="微软雅黑" panose="020B0503020204020204" charset="-122"/>
              </a:rPr>
              <a:t>      </a:t>
            </a:r>
            <a:r>
              <a:rPr lang="en-US" altLang="zh-CN" sz="2000" dirty="0">
                <a:latin typeface="微软雅黑" panose="020B0503020204020204" charset="-122"/>
                <a:ea typeface="微软雅黑" panose="020B0503020204020204" charset="-122"/>
                <a:cs typeface="微软雅黑" panose="020B0503020204020204" charset="-122"/>
              </a:rPr>
              <a:t> </a:t>
            </a:r>
            <a:r>
              <a:rPr lang="zh-CN" altLang="en-US" sz="2000" dirty="0">
                <a:latin typeface="微软雅黑" panose="020B0503020204020204" charset="-122"/>
                <a:ea typeface="微软雅黑" panose="020B0503020204020204" charset="-122"/>
                <a:cs typeface="微软雅黑" panose="020B0503020204020204" charset="-122"/>
              </a:rPr>
              <a:t>外科</a:t>
            </a:r>
            <a:r>
              <a:rPr lang="en-US" altLang="zh-CN" sz="2000" dirty="0" smtClean="0">
                <a:latin typeface="微软雅黑" panose="020B0503020204020204" charset="-122"/>
                <a:ea typeface="微软雅黑" panose="020B0503020204020204" charset="-122"/>
                <a:cs typeface="微软雅黑" panose="020B0503020204020204" charset="-122"/>
              </a:rPr>
              <a:t>主治医师</a:t>
            </a:r>
            <a:r>
              <a:rPr lang="en-US" altLang="zh-CN" sz="2000" dirty="0">
                <a:latin typeface="微软雅黑" panose="020B0503020204020204" charset="-122"/>
                <a:ea typeface="微软雅黑" panose="020B0503020204020204" charset="-122"/>
                <a:cs typeface="微软雅黑" panose="020B0503020204020204" charset="-122"/>
              </a:rPr>
              <a:t>。华中科技大学同济医学院附属协和医院外科学硕士，中部战区总医院整形外科工作8年，曾于上海交通大学医学院附属第九人民医院整复外科、武汉大学中南医院急诊科进修。擅长皮肤外科手术（各类体表肿物、包块的诊疗）、</a:t>
            </a:r>
            <a:r>
              <a:rPr lang="en-US" altLang="zh-CN" sz="2000" dirty="0" err="1">
                <a:latin typeface="微软雅黑" panose="020B0503020204020204" charset="-122"/>
                <a:ea typeface="微软雅黑" panose="020B0503020204020204" charset="-122"/>
                <a:cs typeface="微软雅黑" panose="020B0503020204020204" charset="-122"/>
              </a:rPr>
              <a:t>增生性瘢痕及瘢痕疙瘩的综合治疗、挛缩性瘢痕及瘢痕畸形的手术治疗、腋臭微创清除术</a:t>
            </a:r>
            <a:r>
              <a:rPr lang="en-US" altLang="zh-CN" sz="2000" dirty="0" err="1" smtClean="0">
                <a:latin typeface="微软雅黑" panose="020B0503020204020204" charset="-122"/>
                <a:ea typeface="微软雅黑" panose="020B0503020204020204" charset="-122"/>
                <a:cs typeface="微软雅黑" panose="020B0503020204020204" charset="-122"/>
              </a:rPr>
              <a:t>、面部年轻化综合治疗和女性私密部位整复手术等</a:t>
            </a:r>
            <a:r>
              <a:rPr lang="en-US" altLang="zh-CN" sz="2400" dirty="0" smtClean="0">
                <a:latin typeface="微软雅黑" panose="020B0503020204020204" charset="-122"/>
                <a:ea typeface="微软雅黑" panose="020B0503020204020204" charset="-122"/>
                <a:cs typeface="微软雅黑" panose="020B0503020204020204" charset="-122"/>
              </a:rPr>
              <a:t>。</a:t>
            </a:r>
          </a:p>
          <a:p>
            <a:pPr algn="just"/>
            <a:endParaRPr lang="en-US" altLang="zh-CN" sz="2400" dirty="0" smtClean="0">
              <a:latin typeface="微软雅黑" panose="020B0503020204020204" charset="-122"/>
              <a:ea typeface="微软雅黑" panose="020B0503020204020204" charset="-122"/>
              <a:cs typeface="微软雅黑" panose="020B0503020204020204" charset="-122"/>
            </a:endParaRPr>
          </a:p>
          <a:p>
            <a:pPr algn="just"/>
            <a:r>
              <a:rPr lang="zh-CN" altLang="en-US" sz="2000" b="1" dirty="0">
                <a:latin typeface="微软雅黑" panose="020B0503020204020204" charset="-122"/>
                <a:ea typeface="微软雅黑" panose="020B0503020204020204" charset="-122"/>
                <a:cs typeface="微软雅黑" panose="020B0503020204020204" charset="-122"/>
                <a:sym typeface="+mn-ea"/>
              </a:rPr>
              <a:t>坐诊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时间、科室：西院外科门诊</a:t>
            </a:r>
            <a:endParaRPr lang="zh-CN" altLang="zh-CN" sz="2000" b="1" dirty="0">
              <a:latin typeface="微软雅黑" panose="020B0503020204020204" charset="-122"/>
              <a:ea typeface="微软雅黑" panose="020B0503020204020204" charset="-122"/>
              <a:cs typeface="微软雅黑" panose="020B0503020204020204" charset="-122"/>
            </a:endParaRPr>
          </a:p>
          <a:p>
            <a:pPr algn="just"/>
            <a:r>
              <a:rPr lang="en-US" altLang="zh-CN" sz="2400" dirty="0" smtClean="0">
                <a:latin typeface="微软雅黑" panose="020B0503020204020204" charset="-122"/>
                <a:ea typeface="微软雅黑" panose="020B0503020204020204" charset="-122"/>
                <a:cs typeface="微软雅黑" panose="020B0503020204020204" charset="-122"/>
              </a:rPr>
              <a:t>    </a:t>
            </a:r>
            <a:endParaRPr lang="zh-CN" altLang="zh-CN" sz="2135" dirty="0">
              <a:latin typeface="微软雅黑" panose="020B0503020204020204" charset="-122"/>
              <a:ea typeface="微软雅黑" panose="020B0503020204020204" charset="-122"/>
              <a:cs typeface="微软雅黑" panose="020B0503020204020204" charset="-122"/>
            </a:endParaRPr>
          </a:p>
        </p:txBody>
      </p:sp>
      <p:pic>
        <p:nvPicPr>
          <p:cNvPr id="4" name="图片 3" descr="黄巧玲 外科 主治医师"/>
          <p:cNvPicPr>
            <a:picLocks noChangeAspect="1"/>
          </p:cNvPicPr>
          <p:nvPr/>
        </p:nvPicPr>
        <p:blipFill>
          <a:blip r:embed="rId4"/>
          <a:stretch>
            <a:fillRect/>
          </a:stretch>
        </p:blipFill>
        <p:spPr>
          <a:xfrm>
            <a:off x="8507730" y="2023110"/>
            <a:ext cx="2513965" cy="3520440"/>
          </a:xfrm>
          <a:prstGeom prst="rect">
            <a:avLst/>
          </a:prstGeom>
        </p:spPr>
      </p:pic>
      <p:sp>
        <p:nvSpPr>
          <p:cNvPr id="13" name="文本框 12"/>
          <p:cNvSpPr txBox="1"/>
          <p:nvPr/>
        </p:nvSpPr>
        <p:spPr>
          <a:xfrm>
            <a:off x="682453" y="1704765"/>
            <a:ext cx="543560" cy="3416320"/>
          </a:xfrm>
          <a:prstGeom prst="rect">
            <a:avLst/>
          </a:prstGeom>
          <a:noFill/>
        </p:spPr>
        <p:txBody>
          <a:bodyPr wrap="square" rtlCol="0">
            <a:spAutoFit/>
          </a:bodyPr>
          <a:lstStyle/>
          <a:p>
            <a:r>
              <a:rPr lang="zh-CN" altLang="en-US" sz="3600" b="1" dirty="0" smtClean="0">
                <a:solidFill>
                  <a:schemeClr val="bg1"/>
                </a:solidFill>
                <a:latin typeface="微软雅黑" panose="020B0503020204020204" charset="-122"/>
                <a:ea typeface="微软雅黑" panose="020B0503020204020204" charset="-122"/>
              </a:rPr>
              <a:t>专科医师介绍</a:t>
            </a:r>
            <a:endParaRPr lang="zh-CN" altLang="en-US" sz="3600" b="1" dirty="0">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306493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60127" y="1419013"/>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金科</a:t>
            </a:r>
          </a:p>
        </p:txBody>
      </p:sp>
      <p:sp>
        <p:nvSpPr>
          <p:cNvPr id="10" name="文本框 9"/>
          <p:cNvSpPr txBox="1"/>
          <p:nvPr/>
        </p:nvSpPr>
        <p:spPr>
          <a:xfrm>
            <a:off x="1860127" y="2330027"/>
            <a:ext cx="4637193" cy="584775"/>
          </a:xfrm>
          <a:prstGeom prst="rect">
            <a:avLst/>
          </a:prstGeom>
          <a:noFill/>
        </p:spPr>
        <p:txBody>
          <a:bodyPr wrap="square" rtlCol="0">
            <a:spAutoFit/>
          </a:bodyPr>
          <a:lstStyle/>
          <a:p>
            <a:r>
              <a:rPr lang="zh-CN" altLang="en-US" sz="3200" kern="0" spc="2090" dirty="0" smtClean="0">
                <a:latin typeface="等线" panose="02010600030101010101" pitchFamily="2" charset="-122"/>
                <a:ea typeface="等线" panose="02010600030101010101" pitchFamily="2" charset="-122"/>
              </a:rPr>
              <a:t>主任医师</a:t>
            </a:r>
            <a:endParaRPr lang="en-US" altLang="zh-CN" sz="3200" kern="0" spc="2090" dirty="0" smtClean="0">
              <a:latin typeface="等线" panose="02010600030101010101" pitchFamily="2" charset="-122"/>
              <a:ea typeface="等线" panose="02010600030101010101" pitchFamily="2" charset="-122"/>
            </a:endParaRPr>
          </a:p>
        </p:txBody>
      </p:sp>
      <p:sp>
        <p:nvSpPr>
          <p:cNvPr id="11" name="文本框 10"/>
          <p:cNvSpPr txBox="1"/>
          <p:nvPr/>
        </p:nvSpPr>
        <p:spPr>
          <a:xfrm>
            <a:off x="1716193" y="3209668"/>
            <a:ext cx="5997787" cy="2492990"/>
          </a:xfrm>
          <a:prstGeom prst="rect">
            <a:avLst/>
          </a:prstGeom>
          <a:noFill/>
        </p:spPr>
        <p:txBody>
          <a:bodyPr wrap="square" rtlCol="0">
            <a:spAutoFit/>
          </a:bodyPr>
          <a:lstStyle/>
          <a:p>
            <a:pPr algn="just">
              <a:lnSpc>
                <a:spcPct val="150000"/>
              </a:lnSpc>
              <a:spcBef>
                <a:spcPts val="0"/>
              </a:spcBef>
              <a:spcAft>
                <a:spcPts val="0"/>
              </a:spcAft>
            </a:pPr>
            <a:r>
              <a:rPr lang="en-US" altLang="zh-CN" sz="2400" dirty="0">
                <a:latin typeface="微软雅黑" panose="020B0503020204020204" charset="-122"/>
                <a:ea typeface="微软雅黑" panose="020B0503020204020204" charset="-122"/>
                <a:cs typeface="微软雅黑" panose="020B0503020204020204" charset="-122"/>
              </a:rPr>
              <a:t>      </a:t>
            </a:r>
            <a:r>
              <a:rPr lang="zh-CN" altLang="en-US" sz="2400" dirty="0">
                <a:latin typeface="微软雅黑" panose="020B0503020204020204" charset="-122"/>
                <a:ea typeface="微软雅黑" panose="020B0503020204020204" charset="-122"/>
                <a:cs typeface="微软雅黑" panose="020B0503020204020204" charset="-122"/>
              </a:rPr>
              <a:t>眼科主任医师。从事临床工作30年，具有丰富的临床诊疗经验，擅长眼科常见病、多发病诊疗，尤其擅长眼免疫性疾病的治疗。</a:t>
            </a:r>
          </a:p>
          <a:p>
            <a:pPr algn="just">
              <a:lnSpc>
                <a:spcPct val="120000"/>
              </a:lnSpc>
              <a:spcBef>
                <a:spcPts val="0"/>
              </a:spcBef>
              <a:spcAft>
                <a:spcPts val="0"/>
              </a:spcAft>
            </a:pPr>
            <a:endParaRPr lang="zh-CN" altLang="en-US" sz="2000" dirty="0">
              <a:latin typeface="微软雅黑" panose="020B0503020204020204" charset="-122"/>
              <a:ea typeface="微软雅黑" panose="020B0503020204020204" charset="-122"/>
              <a:cs typeface="微软雅黑" panose="020B0503020204020204" charset="-122"/>
              <a:sym typeface="+mn-ea"/>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a:t>
            </a:r>
            <a:r>
              <a:rPr lang="zh-CN" altLang="en-US" sz="2000" b="1" dirty="0">
                <a:latin typeface="微软雅黑" panose="020B0503020204020204" charset="-122"/>
                <a:ea typeface="微软雅黑" panose="020B0503020204020204" charset="-122"/>
                <a:cs typeface="微软雅黑" panose="020B0503020204020204" charset="-122"/>
                <a:sym typeface="+mn-ea"/>
              </a:rPr>
              <a:t>周四上午</a:t>
            </a:r>
            <a:r>
              <a:rPr lang="en-US" altLang="zh-CN" sz="2000" b="1" dirty="0">
                <a:latin typeface="微软雅黑" panose="020B0503020204020204" charset="-122"/>
                <a:ea typeface="微软雅黑" panose="020B0503020204020204" charset="-122"/>
                <a:cs typeface="微软雅黑" panose="020B0503020204020204" charset="-122"/>
                <a:sym typeface="+mn-ea"/>
              </a:rPr>
              <a:t> </a:t>
            </a:r>
            <a:r>
              <a:rPr lang="zh-CN" altLang="en-US" sz="2000" b="1" dirty="0">
                <a:latin typeface="微软雅黑" panose="020B0503020204020204" charset="-122"/>
                <a:ea typeface="微软雅黑" panose="020B0503020204020204" charset="-122"/>
                <a:cs typeface="微软雅黑" panose="020B0503020204020204" charset="-122"/>
                <a:sym typeface="+mn-ea"/>
              </a:rPr>
              <a:t>西</a:t>
            </a:r>
            <a:r>
              <a:rPr lang="zh-CN" altLang="en-US" sz="2000" b="1" dirty="0" smtClean="0">
                <a:latin typeface="微软雅黑" panose="020B0503020204020204" charset="-122"/>
                <a:ea typeface="微软雅黑" panose="020B0503020204020204" charset="-122"/>
                <a:cs typeface="微软雅黑" panose="020B0503020204020204" charset="-122"/>
                <a:sym typeface="+mn-ea"/>
              </a:rPr>
              <a:t>院眼科专家门诊</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674370" y="170497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专家医师介绍</a:t>
            </a:r>
            <a:endParaRPr lang="zh-CN" altLang="en-US" sz="3600" b="1" dirty="0">
              <a:solidFill>
                <a:srgbClr val="FFFF00"/>
              </a:solidFill>
              <a:latin typeface="微软雅黑" panose="020B0503020204020204" charset="-122"/>
              <a:ea typeface="微软雅黑" panose="020B0503020204020204" charset="-122"/>
            </a:endParaRPr>
          </a:p>
        </p:txBody>
      </p:sp>
      <p:pic>
        <p:nvPicPr>
          <p:cNvPr id="3" name="图片 2" descr="420106196402152859金科"/>
          <p:cNvPicPr>
            <a:picLocks noChangeAspect="1"/>
          </p:cNvPicPr>
          <p:nvPr/>
        </p:nvPicPr>
        <p:blipFill>
          <a:blip r:embed="rId3"/>
          <a:stretch>
            <a:fillRect/>
          </a:stretch>
        </p:blipFill>
        <p:spPr>
          <a:xfrm>
            <a:off x="8168005" y="1704975"/>
            <a:ext cx="2837180" cy="378523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80447" y="115908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蔡轶伦</a:t>
            </a:r>
          </a:p>
        </p:txBody>
      </p:sp>
      <p:sp>
        <p:nvSpPr>
          <p:cNvPr id="10" name="文本框 9"/>
          <p:cNvSpPr txBox="1"/>
          <p:nvPr/>
        </p:nvSpPr>
        <p:spPr>
          <a:xfrm>
            <a:off x="1880447" y="1951567"/>
            <a:ext cx="6299200" cy="58477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副</a:t>
            </a:r>
            <a:r>
              <a:rPr lang="zh-CN" altLang="en-US" sz="3200" kern="0" spc="2090" dirty="0" smtClean="0">
                <a:latin typeface="等线" panose="02010600030101010101" pitchFamily="2" charset="-122"/>
                <a:ea typeface="等线" panose="02010600030101010101" pitchFamily="2" charset="-122"/>
              </a:rPr>
              <a:t>主任医师</a:t>
            </a:r>
            <a:endParaRPr lang="en-US" altLang="zh-CN" sz="3200" kern="0" spc="2090" dirty="0" smtClean="0">
              <a:latin typeface="等线" panose="02010600030101010101" pitchFamily="2" charset="-122"/>
              <a:ea typeface="等线" panose="02010600030101010101" pitchFamily="2" charset="-122"/>
            </a:endParaRPr>
          </a:p>
        </p:txBody>
      </p:sp>
      <p:sp>
        <p:nvSpPr>
          <p:cNvPr id="11" name="文本框 10"/>
          <p:cNvSpPr txBox="1"/>
          <p:nvPr/>
        </p:nvSpPr>
        <p:spPr>
          <a:xfrm>
            <a:off x="1448647" y="2727960"/>
            <a:ext cx="6731000" cy="3046988"/>
          </a:xfrm>
          <a:prstGeom prst="rect">
            <a:avLst/>
          </a:prstGeom>
          <a:noFill/>
        </p:spPr>
        <p:txBody>
          <a:bodyPr wrap="square" rtlCol="0">
            <a:spAutoFit/>
          </a:bodyPr>
          <a:lstStyle/>
          <a:p>
            <a:pPr algn="just">
              <a:lnSpc>
                <a:spcPct val="120000"/>
              </a:lnSpc>
              <a:spcBef>
                <a:spcPts val="0"/>
              </a:spcBef>
              <a:spcAft>
                <a:spcPts val="0"/>
              </a:spcAft>
            </a:pPr>
            <a:r>
              <a:rPr lang="en-US" altLang="zh-CN" sz="2000" dirty="0">
                <a:latin typeface="微软雅黑" panose="020B0503020204020204" charset="-122"/>
                <a:ea typeface="微软雅黑" panose="020B0503020204020204" charset="-122"/>
                <a:cs typeface="微软雅黑" panose="020B0503020204020204" charset="-122"/>
              </a:rPr>
              <a:t>       </a:t>
            </a:r>
            <a:r>
              <a:rPr lang="zh-CN" altLang="en-US" sz="2000" dirty="0">
                <a:latin typeface="微软雅黑" panose="020B0503020204020204" charset="-122"/>
                <a:ea typeface="微软雅黑" panose="020B0503020204020204" charset="-122"/>
                <a:cs typeface="微软雅黑" panose="020B0503020204020204" charset="-122"/>
              </a:rPr>
              <a:t>外科副</a:t>
            </a:r>
            <a:r>
              <a:rPr lang="zh-CN" altLang="en-US" sz="2000" dirty="0" smtClean="0">
                <a:latin typeface="微软雅黑" panose="020B0503020204020204" charset="-122"/>
                <a:ea typeface="微软雅黑" panose="020B0503020204020204" charset="-122"/>
                <a:cs typeface="微软雅黑" panose="020B0503020204020204" charset="-122"/>
              </a:rPr>
              <a:t>主任医师。2001年</a:t>
            </a:r>
            <a:r>
              <a:rPr lang="zh-CN" altLang="en-US" sz="2000" dirty="0">
                <a:latin typeface="微软雅黑" panose="020B0503020204020204" charset="-122"/>
                <a:ea typeface="微软雅黑" panose="020B0503020204020204" charset="-122"/>
                <a:cs typeface="微软雅黑" panose="020B0503020204020204" charset="-122"/>
              </a:rPr>
              <a:t>毕业于海军军医大学（原第二军医大学）海军临床医学专业，在海军三一三医院肝胆外科，泌尿外科工作多年。有丰富的肝胆外科和泌尿外科的临床经验。来我院后先后在同济医院进修全科医学，在广州军区武汉总医院进修急诊医学。在普通外科，骨科，肝胆外科，泌尿外科等多个领域均有很深的造诣。</a:t>
            </a: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a:t>
            </a:r>
            <a:r>
              <a:rPr lang="zh-CN" altLang="en-US" sz="2000" b="1" dirty="0">
                <a:latin typeface="微软雅黑" panose="020B0503020204020204" charset="-122"/>
                <a:ea typeface="微软雅黑" panose="020B0503020204020204" charset="-122"/>
                <a:cs typeface="微软雅黑" panose="020B0503020204020204" charset="-122"/>
                <a:sym typeface="+mn-ea"/>
              </a:rPr>
              <a:t>周二</a:t>
            </a:r>
            <a:r>
              <a:rPr lang="zh-CN" altLang="en-US" sz="2000" b="1" dirty="0" smtClean="0">
                <a:latin typeface="微软雅黑" panose="020B0503020204020204" charset="-122"/>
                <a:ea typeface="微软雅黑" panose="020B0503020204020204" charset="-122"/>
                <a:cs typeface="微软雅黑" panose="020B0503020204020204" charset="-122"/>
                <a:sym typeface="+mn-ea"/>
              </a:rPr>
              <a:t>上午西</a:t>
            </a:r>
            <a:r>
              <a:rPr lang="zh-CN" altLang="en-US" sz="2000" b="1" dirty="0">
                <a:latin typeface="微软雅黑" panose="020B0503020204020204" charset="-122"/>
                <a:ea typeface="微软雅黑" panose="020B0503020204020204" charset="-122"/>
                <a:cs typeface="微软雅黑" panose="020B0503020204020204" charset="-122"/>
                <a:sym typeface="+mn-ea"/>
              </a:rPr>
              <a:t>院肝胆泌尿骨外科专家门诊</a:t>
            </a: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                </a:t>
            </a:r>
            <a:r>
              <a:rPr lang="en-US" altLang="zh-CN" sz="2000" b="1" dirty="0">
                <a:latin typeface="微软雅黑" panose="020B0503020204020204" charset="-122"/>
                <a:ea typeface="微软雅黑" panose="020B0503020204020204" charset="-122"/>
                <a:cs typeface="微软雅黑" panose="020B0503020204020204" charset="-122"/>
                <a:sym typeface="+mn-ea"/>
              </a:rPr>
              <a:t>       </a:t>
            </a:r>
            <a:r>
              <a:rPr lang="en-US" altLang="zh-CN" sz="2000" b="1" dirty="0" smtClean="0">
                <a:latin typeface="微软雅黑" panose="020B0503020204020204" charset="-122"/>
                <a:ea typeface="微软雅黑" panose="020B0503020204020204" charset="-122"/>
                <a:cs typeface="微软雅黑" panose="020B0503020204020204" charset="-122"/>
                <a:sym typeface="+mn-ea"/>
              </a:rPr>
              <a:t>    </a:t>
            </a:r>
            <a:r>
              <a:rPr lang="zh-CN" altLang="en-US" sz="2000" b="1" dirty="0" smtClean="0">
                <a:latin typeface="微软雅黑" panose="020B0503020204020204" charset="-122"/>
                <a:ea typeface="微软雅黑" panose="020B0503020204020204" charset="-122"/>
                <a:cs typeface="微软雅黑" panose="020B0503020204020204" charset="-122"/>
                <a:sym typeface="+mn-ea"/>
              </a:rPr>
              <a:t>周五下午东</a:t>
            </a:r>
            <a:r>
              <a:rPr lang="zh-CN" altLang="en-US" sz="2000" b="1" dirty="0">
                <a:latin typeface="微软雅黑" panose="020B0503020204020204" charset="-122"/>
                <a:ea typeface="微软雅黑" panose="020B0503020204020204" charset="-122"/>
                <a:cs typeface="微软雅黑" panose="020B0503020204020204" charset="-122"/>
                <a:sym typeface="+mn-ea"/>
              </a:rPr>
              <a:t>院肝胆泌尿骨外科专家门诊</a:t>
            </a:r>
          </a:p>
        </p:txBody>
      </p:sp>
      <p:pic>
        <p:nvPicPr>
          <p:cNvPr id="2" name="图片 -2147482617" descr="蔡轶伦1"/>
          <p:cNvPicPr>
            <a:picLocks noChangeAspect="1"/>
          </p:cNvPicPr>
          <p:nvPr/>
        </p:nvPicPr>
        <p:blipFill>
          <a:blip r:embed="rId3"/>
          <a:stretch>
            <a:fillRect/>
          </a:stretch>
        </p:blipFill>
        <p:spPr>
          <a:xfrm>
            <a:off x="8309187" y="1364827"/>
            <a:ext cx="2996353" cy="4281593"/>
          </a:xfrm>
          <a:prstGeom prst="rect">
            <a:avLst/>
          </a:prstGeom>
          <a:noFill/>
          <a:ln w="9525">
            <a:noFill/>
          </a:ln>
        </p:spPr>
      </p:pic>
      <p:sp>
        <p:nvSpPr>
          <p:cNvPr id="13" name="文本框 12"/>
          <p:cNvSpPr txBox="1"/>
          <p:nvPr/>
        </p:nvSpPr>
        <p:spPr>
          <a:xfrm>
            <a:off x="674370" y="170497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专家医师介绍</a:t>
            </a:r>
            <a:endParaRPr lang="zh-CN" altLang="en-US" sz="3600" b="1" dirty="0">
              <a:solidFill>
                <a:srgbClr val="FFFF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835" y="-60960"/>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691576"/>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89519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王辉</a:t>
            </a:r>
          </a:p>
        </p:txBody>
      </p:sp>
      <p:sp>
        <p:nvSpPr>
          <p:cNvPr id="11" name="文本框 10"/>
          <p:cNvSpPr txBox="1"/>
          <p:nvPr/>
        </p:nvSpPr>
        <p:spPr>
          <a:xfrm>
            <a:off x="1445260" y="2685415"/>
            <a:ext cx="7144385" cy="3477875"/>
          </a:xfrm>
          <a:prstGeom prst="rect">
            <a:avLst/>
          </a:prstGeom>
          <a:noFill/>
        </p:spPr>
        <p:txBody>
          <a:bodyPr wrap="square" rtlCol="0">
            <a:spAutoFit/>
          </a:bodyPr>
          <a:lstStyle/>
          <a:p>
            <a:pPr algn="just"/>
            <a:r>
              <a:rPr lang="en-US" altLang="zh-CN" sz="2000" dirty="0" smtClean="0">
                <a:latin typeface="微软雅黑" panose="020B0503020204020204" charset="-122"/>
                <a:ea typeface="微软雅黑" panose="020B0503020204020204" charset="-122"/>
                <a:cs typeface="微软雅黑" panose="020B0503020204020204" charset="-122"/>
              </a:rPr>
              <a:t>       </a:t>
            </a:r>
            <a:r>
              <a:rPr lang="zh-CN" altLang="en-US" sz="2000" dirty="0" smtClean="0">
                <a:latin typeface="微软雅黑" panose="020B0503020204020204" charset="-122"/>
                <a:ea typeface="微软雅黑" panose="020B0503020204020204" charset="-122"/>
                <a:cs typeface="微软雅黑" panose="020B0503020204020204" charset="-122"/>
              </a:rPr>
              <a:t>内科副主任医师。</a:t>
            </a:r>
            <a:r>
              <a:rPr lang="zh-CN" altLang="zh-CN" sz="2000" dirty="0" smtClean="0">
                <a:latin typeface="微软雅黑" panose="020B0503020204020204" charset="-122"/>
                <a:ea typeface="微软雅黑" panose="020B0503020204020204" charset="-122"/>
                <a:cs typeface="微软雅黑" panose="020B0503020204020204" charset="-122"/>
              </a:rPr>
              <a:t>毕业</a:t>
            </a:r>
            <a:r>
              <a:rPr lang="zh-CN" altLang="zh-CN" sz="2000" dirty="0">
                <a:latin typeface="微软雅黑" panose="020B0503020204020204" charset="-122"/>
                <a:ea typeface="微软雅黑" panose="020B0503020204020204" charset="-122"/>
                <a:cs typeface="微软雅黑" panose="020B0503020204020204" charset="-122"/>
              </a:rPr>
              <a:t>于武汉大学临床医学专业</a:t>
            </a:r>
            <a:r>
              <a:rPr lang="zh-CN" altLang="zh-CN" sz="2000" dirty="0" smtClean="0">
                <a:latin typeface="微软雅黑" panose="020B0503020204020204" charset="-122"/>
                <a:ea typeface="微软雅黑" panose="020B0503020204020204" charset="-122"/>
                <a:cs typeface="微软雅黑" panose="020B0503020204020204" charset="-122"/>
              </a:rPr>
              <a:t>，曾</a:t>
            </a:r>
            <a:r>
              <a:rPr lang="zh-CN" altLang="zh-CN" sz="2000" dirty="0">
                <a:latin typeface="微软雅黑" panose="020B0503020204020204" charset="-122"/>
                <a:ea typeface="微软雅黑" panose="020B0503020204020204" charset="-122"/>
                <a:cs typeface="微软雅黑" panose="020B0503020204020204" charset="-122"/>
              </a:rPr>
              <a:t>在武汉商职医院内科工作</a:t>
            </a:r>
            <a:r>
              <a:rPr lang="en-US" altLang="zh-CN" sz="2000" dirty="0">
                <a:latin typeface="微软雅黑" panose="020B0503020204020204" charset="-122"/>
                <a:ea typeface="微软雅黑" panose="020B0503020204020204" charset="-122"/>
                <a:cs typeface="微软雅黑" panose="020B0503020204020204" charset="-122"/>
              </a:rPr>
              <a:t>15</a:t>
            </a:r>
            <a:r>
              <a:rPr lang="zh-CN" altLang="zh-CN" sz="2000" dirty="0" smtClean="0">
                <a:latin typeface="微软雅黑" panose="020B0503020204020204" charset="-122"/>
                <a:ea typeface="微软雅黑" panose="020B0503020204020204" charset="-122"/>
                <a:cs typeface="微软雅黑" panose="020B0503020204020204" charset="-122"/>
              </a:rPr>
              <a:t>年，</a:t>
            </a:r>
            <a:r>
              <a:rPr lang="zh-CN" altLang="zh-CN" sz="2000" dirty="0">
                <a:latin typeface="微软雅黑" panose="020B0503020204020204" charset="-122"/>
                <a:ea typeface="微软雅黑" panose="020B0503020204020204" charset="-122"/>
                <a:cs typeface="微软雅黑" panose="020B0503020204020204" charset="-122"/>
              </a:rPr>
              <a:t>冠脉</a:t>
            </a:r>
            <a:r>
              <a:rPr lang="en-US" altLang="zh-CN" sz="2000" dirty="0">
                <a:latin typeface="微软雅黑" panose="020B0503020204020204" charset="-122"/>
                <a:ea typeface="微软雅黑" panose="020B0503020204020204" charset="-122"/>
                <a:cs typeface="微软雅黑" panose="020B0503020204020204" charset="-122"/>
              </a:rPr>
              <a:t>SCA+PCI</a:t>
            </a:r>
            <a:r>
              <a:rPr lang="zh-CN" altLang="zh-CN" sz="2000" dirty="0">
                <a:latin typeface="微软雅黑" panose="020B0503020204020204" charset="-122"/>
                <a:ea typeface="微软雅黑" panose="020B0503020204020204" charset="-122"/>
                <a:cs typeface="微软雅黑" panose="020B0503020204020204" charset="-122"/>
              </a:rPr>
              <a:t>术团队骨干成员，多次参加中国医师协会心血管分会和内分泌</a:t>
            </a:r>
            <a:r>
              <a:rPr lang="zh-CN" altLang="zh-CN" sz="2000" dirty="0" smtClean="0">
                <a:latin typeface="微软雅黑" panose="020B0503020204020204" charset="-122"/>
                <a:ea typeface="微软雅黑" panose="020B0503020204020204" charset="-122"/>
                <a:cs typeface="微软雅黑" panose="020B0503020204020204" charset="-122"/>
              </a:rPr>
              <a:t>分会专科</a:t>
            </a:r>
            <a:r>
              <a:rPr lang="zh-CN" altLang="zh-CN" sz="2000" dirty="0">
                <a:latin typeface="微软雅黑" panose="020B0503020204020204" charset="-122"/>
                <a:ea typeface="微软雅黑" panose="020B0503020204020204" charset="-122"/>
                <a:cs typeface="微软雅黑" panose="020B0503020204020204" charset="-122"/>
              </a:rPr>
              <a:t>培训学习，先后于湖北省肿瘤医院肿瘤防治能力提升工程专科医疗教育培训半</a:t>
            </a:r>
            <a:r>
              <a:rPr lang="zh-CN" altLang="zh-CN" sz="2000" dirty="0" smtClean="0">
                <a:latin typeface="微软雅黑" panose="020B0503020204020204" charset="-122"/>
                <a:ea typeface="微软雅黑" panose="020B0503020204020204" charset="-122"/>
                <a:cs typeface="微软雅黑" panose="020B0503020204020204" charset="-122"/>
              </a:rPr>
              <a:t>年</a:t>
            </a:r>
            <a:r>
              <a:rPr lang="zh-CN" altLang="en-US" sz="2000" dirty="0" smtClean="0">
                <a:latin typeface="微软雅黑" panose="020B0503020204020204" charset="-122"/>
                <a:ea typeface="微软雅黑" panose="020B0503020204020204" charset="-122"/>
                <a:cs typeface="微软雅黑" panose="020B0503020204020204" charset="-122"/>
              </a:rPr>
              <a:t>、</a:t>
            </a:r>
            <a:r>
              <a:rPr lang="zh-CN" altLang="zh-CN" sz="2000" dirty="0" smtClean="0">
                <a:latin typeface="微软雅黑" panose="020B0503020204020204" charset="-122"/>
                <a:ea typeface="微软雅黑" panose="020B0503020204020204" charset="-122"/>
                <a:cs typeface="微软雅黑" panose="020B0503020204020204" charset="-122"/>
              </a:rPr>
              <a:t>武汉市</a:t>
            </a:r>
            <a:r>
              <a:rPr lang="zh-CN" altLang="zh-CN" sz="2000" dirty="0">
                <a:latin typeface="微软雅黑" panose="020B0503020204020204" charset="-122"/>
                <a:ea typeface="微软雅黑" panose="020B0503020204020204" charset="-122"/>
                <a:cs typeface="微软雅黑" panose="020B0503020204020204" charset="-122"/>
              </a:rPr>
              <a:t>三医院全科医生培训</a:t>
            </a:r>
            <a:r>
              <a:rPr lang="en-US" altLang="zh-CN" sz="2000" dirty="0">
                <a:latin typeface="微软雅黑" panose="020B0503020204020204" charset="-122"/>
                <a:ea typeface="微软雅黑" panose="020B0503020204020204" charset="-122"/>
                <a:cs typeface="微软雅黑" panose="020B0503020204020204" charset="-122"/>
              </a:rPr>
              <a:t>1</a:t>
            </a:r>
            <a:r>
              <a:rPr lang="zh-CN" altLang="zh-CN" sz="2000" dirty="0">
                <a:latin typeface="微软雅黑" panose="020B0503020204020204" charset="-122"/>
                <a:ea typeface="微软雅黑" panose="020B0503020204020204" charset="-122"/>
                <a:cs typeface="微软雅黑" panose="020B0503020204020204" charset="-122"/>
              </a:rPr>
              <a:t>年，熟悉全科医疗常见疾病的诊疗，主攻内科常见多发疾病的诊治，尤其擅长高血压，冠心病，心肌梗塞，心脏瓣膜病，心衰，心律失常，糖尿病及并发症等疾病的诊疗和健康管理。</a:t>
            </a:r>
          </a:p>
          <a:p>
            <a:pPr algn="just"/>
            <a:endParaRPr lang="zh-CN" altLang="zh-CN" sz="2000" b="1" dirty="0">
              <a:latin typeface="微软雅黑" panose="020B0503020204020204" charset="-122"/>
              <a:ea typeface="微软雅黑" panose="020B0503020204020204" charset="-122"/>
              <a:cs typeface="微软雅黑" panose="020B0503020204020204" charset="-122"/>
            </a:endParaRPr>
          </a:p>
          <a:p>
            <a:pPr algn="just"/>
            <a:r>
              <a:rPr lang="zh-CN" altLang="en-US" sz="2000" b="1" dirty="0">
                <a:latin typeface="微软雅黑" panose="020B0503020204020204" charset="-122"/>
                <a:ea typeface="微软雅黑" panose="020B0503020204020204" charset="-122"/>
                <a:cs typeface="微软雅黑" panose="020B0503020204020204" charset="-122"/>
                <a:sym typeface="+mn-ea"/>
              </a:rPr>
              <a:t>坐诊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 周一上午 西院心血管专家门诊</a:t>
            </a:r>
            <a:endParaRPr lang="en-US" altLang="zh-CN" sz="2000" b="1" dirty="0" smtClean="0">
              <a:latin typeface="微软雅黑" panose="020B0503020204020204" charset="-122"/>
              <a:ea typeface="微软雅黑" panose="020B0503020204020204" charset="-122"/>
              <a:cs typeface="微软雅黑" panose="020B0503020204020204" charset="-122"/>
              <a:sym typeface="+mn-ea"/>
            </a:endParaRPr>
          </a:p>
          <a:p>
            <a:pPr algn="just"/>
            <a:r>
              <a:rPr lang="en-US" altLang="zh-CN" sz="2000" b="1" dirty="0">
                <a:latin typeface="微软雅黑" panose="020B0503020204020204" charset="-122"/>
                <a:ea typeface="微软雅黑" panose="020B0503020204020204" charset="-122"/>
                <a:cs typeface="微软雅黑" panose="020B0503020204020204" charset="-122"/>
                <a:sym typeface="+mn-ea"/>
              </a:rPr>
              <a:t> </a:t>
            </a:r>
            <a:r>
              <a:rPr lang="en-US" altLang="zh-CN" sz="2000" b="1" dirty="0" smtClean="0">
                <a:latin typeface="微软雅黑" panose="020B0503020204020204" charset="-122"/>
                <a:ea typeface="微软雅黑" panose="020B0503020204020204" charset="-122"/>
                <a:cs typeface="微软雅黑" panose="020B0503020204020204" charset="-122"/>
                <a:sym typeface="+mn-ea"/>
              </a:rPr>
              <a:t>                          </a:t>
            </a:r>
            <a:r>
              <a:rPr lang="zh-CN" altLang="en-US" sz="2000" b="1" dirty="0" smtClean="0">
                <a:latin typeface="微软雅黑" panose="020B0503020204020204" charset="-122"/>
                <a:ea typeface="微软雅黑" panose="020B0503020204020204" charset="-122"/>
                <a:cs typeface="微软雅黑" panose="020B0503020204020204" charset="-122"/>
                <a:sym typeface="+mn-ea"/>
              </a:rPr>
              <a:t>周五上午 东院心血管专家门诊</a:t>
            </a:r>
            <a:endParaRPr lang="zh-CN" altLang="zh-CN" sz="2000" b="1"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1490" y="1528719"/>
            <a:ext cx="2501437" cy="3693883"/>
          </a:xfrm>
          <a:prstGeom prst="rect">
            <a:avLst/>
          </a:prstGeom>
        </p:spPr>
      </p:pic>
      <p:sp>
        <p:nvSpPr>
          <p:cNvPr id="4" name="文本框 3"/>
          <p:cNvSpPr txBox="1"/>
          <p:nvPr/>
        </p:nvSpPr>
        <p:spPr>
          <a:xfrm>
            <a:off x="1792816" y="1704765"/>
            <a:ext cx="4637193" cy="584775"/>
          </a:xfrm>
          <a:prstGeom prst="rect">
            <a:avLst/>
          </a:prstGeom>
          <a:noFill/>
        </p:spPr>
        <p:txBody>
          <a:bodyPr wrap="square" rtlCol="0">
            <a:spAutoFit/>
          </a:bodyPr>
          <a:lstStyle/>
          <a:p>
            <a:r>
              <a:rPr lang="zh-CN" altLang="en-US" sz="3200" kern="0" spc="2090" dirty="0" smtClean="0">
                <a:latin typeface="等线" panose="02010600030101010101" pitchFamily="2" charset="-122"/>
                <a:ea typeface="等线" panose="02010600030101010101" pitchFamily="2" charset="-122"/>
              </a:rPr>
              <a:t>副主任医师</a:t>
            </a:r>
            <a:endParaRPr lang="en-US" altLang="zh-CN" sz="3200" kern="0" spc="2090" dirty="0" smtClean="0">
              <a:latin typeface="等线" panose="02010600030101010101" pitchFamily="2" charset="-122"/>
              <a:ea typeface="等线" panose="02010600030101010101" pitchFamily="2" charset="-122"/>
            </a:endParaRPr>
          </a:p>
        </p:txBody>
      </p:sp>
      <p:sp>
        <p:nvSpPr>
          <p:cNvPr id="13" name="文本框 12"/>
          <p:cNvSpPr txBox="1"/>
          <p:nvPr/>
        </p:nvSpPr>
        <p:spPr>
          <a:xfrm>
            <a:off x="674370" y="170497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专家医师介绍</a:t>
            </a:r>
            <a:endParaRPr lang="zh-CN" altLang="en-US" sz="3600" b="1" dirty="0">
              <a:solidFill>
                <a:srgbClr val="FFFF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4507" y="774700"/>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871047"/>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860127" y="1214120"/>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陈佩琦</a:t>
            </a:r>
          </a:p>
        </p:txBody>
      </p:sp>
      <p:sp>
        <p:nvSpPr>
          <p:cNvPr id="10" name="文本框 9"/>
          <p:cNvSpPr txBox="1"/>
          <p:nvPr/>
        </p:nvSpPr>
        <p:spPr>
          <a:xfrm>
            <a:off x="1880447" y="2100580"/>
            <a:ext cx="4637193" cy="58477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副</a:t>
            </a:r>
            <a:r>
              <a:rPr lang="zh-CN" altLang="en-US" sz="3200" kern="0" spc="2090" dirty="0" smtClean="0">
                <a:latin typeface="等线" panose="02010600030101010101" pitchFamily="2" charset="-122"/>
                <a:ea typeface="等线" panose="02010600030101010101" pitchFamily="2" charset="-122"/>
              </a:rPr>
              <a:t>主任医师</a:t>
            </a:r>
            <a:endParaRPr lang="en-US" altLang="zh-CN" sz="3200" kern="0" spc="2090" dirty="0" smtClean="0">
              <a:latin typeface="等线" panose="02010600030101010101" pitchFamily="2" charset="-122"/>
              <a:ea typeface="等线" panose="02010600030101010101" pitchFamily="2" charset="-122"/>
            </a:endParaRPr>
          </a:p>
        </p:txBody>
      </p:sp>
      <p:sp>
        <p:nvSpPr>
          <p:cNvPr id="11" name="文本框 10"/>
          <p:cNvSpPr txBox="1"/>
          <p:nvPr/>
        </p:nvSpPr>
        <p:spPr>
          <a:xfrm>
            <a:off x="1613747" y="2999740"/>
            <a:ext cx="6233160" cy="2751522"/>
          </a:xfrm>
          <a:prstGeom prst="rect">
            <a:avLst/>
          </a:prstGeom>
          <a:noFill/>
        </p:spPr>
        <p:txBody>
          <a:bodyPr wrap="square" rtlCol="0">
            <a:spAutoFit/>
          </a:bodyPr>
          <a:lstStyle/>
          <a:p>
            <a:pPr algn="just">
              <a:lnSpc>
                <a:spcPct val="120000"/>
              </a:lnSpc>
              <a:spcBef>
                <a:spcPts val="0"/>
              </a:spcBef>
              <a:spcAft>
                <a:spcPts val="0"/>
              </a:spcAft>
            </a:pPr>
            <a:r>
              <a:rPr lang="en-US" altLang="zh-CN" sz="2400" dirty="0">
                <a:latin typeface="微软雅黑" panose="020B0503020204020204" charset="-122"/>
                <a:ea typeface="微软雅黑" panose="020B0503020204020204" charset="-122"/>
                <a:cs typeface="微软雅黑" panose="020B0503020204020204" charset="-122"/>
              </a:rPr>
              <a:t>      </a:t>
            </a:r>
            <a:r>
              <a:rPr lang="zh-CN" altLang="en-US" sz="2000" dirty="0">
                <a:latin typeface="微软雅黑" panose="020B0503020204020204" charset="-122"/>
                <a:ea typeface="微软雅黑" panose="020B0503020204020204" charset="-122"/>
                <a:cs typeface="微软雅黑" panose="020B0503020204020204" charset="-122"/>
              </a:rPr>
              <a:t>内科副主任医师，从事内科临床工作20余年。专科特长：对高血压、冠心病、心律失常、心力衰竭的诊断及治疗有丰富的临床经验和理论水平。尤其擅长顽固性高血压，血脂紊乱，代谢综合征的诊治</a:t>
            </a:r>
            <a:r>
              <a:rPr lang="zh-CN" altLang="en-US" sz="2000" dirty="0" smtClean="0">
                <a:latin typeface="微软雅黑" panose="020B0503020204020204" charset="-122"/>
                <a:ea typeface="微软雅黑" panose="020B0503020204020204" charset="-122"/>
                <a:cs typeface="微软雅黑" panose="020B0503020204020204" charset="-122"/>
              </a:rPr>
              <a:t>。</a:t>
            </a:r>
            <a:endParaRPr lang="en-US" altLang="zh-CN" sz="2000" dirty="0" smtClean="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endParaRPr lang="zh-CN" altLang="en-US" sz="2000"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坐诊时间：</a:t>
            </a:r>
            <a:r>
              <a:rPr lang="zh-CN" altLang="en-US" sz="2000" b="1" dirty="0" smtClean="0">
                <a:latin typeface="微软雅黑" panose="020B0503020204020204" charset="-122"/>
                <a:ea typeface="微软雅黑" panose="020B0503020204020204" charset="-122"/>
                <a:cs typeface="微软雅黑" panose="020B0503020204020204" charset="-122"/>
                <a:sym typeface="+mn-ea"/>
              </a:rPr>
              <a:t>周二、周四上午</a:t>
            </a:r>
            <a:endParaRPr lang="zh-CN" altLang="en-US" sz="2000" b="1" dirty="0">
              <a:latin typeface="微软雅黑" panose="020B0503020204020204" charset="-122"/>
              <a:ea typeface="微软雅黑" panose="020B0503020204020204" charset="-122"/>
              <a:cs typeface="微软雅黑" panose="020B0503020204020204" charset="-122"/>
            </a:endParaRPr>
          </a:p>
          <a:p>
            <a:pPr algn="just">
              <a:lnSpc>
                <a:spcPct val="120000"/>
              </a:lnSpc>
              <a:spcBef>
                <a:spcPts val="0"/>
              </a:spcBef>
              <a:spcAft>
                <a:spcPts val="0"/>
              </a:spcAft>
            </a:pPr>
            <a:r>
              <a:rPr lang="zh-CN" altLang="en-US" sz="2000" b="1" dirty="0">
                <a:latin typeface="微软雅黑" panose="020B0503020204020204" charset="-122"/>
                <a:ea typeface="微软雅黑" panose="020B0503020204020204" charset="-122"/>
                <a:cs typeface="微软雅黑" panose="020B0503020204020204" charset="-122"/>
                <a:sym typeface="+mn-ea"/>
              </a:rPr>
              <a:t>坐诊科室：东院专家门诊</a:t>
            </a:r>
            <a:endParaRPr lang="zh-CN" altLang="en-US" sz="2000" b="1" dirty="0">
              <a:latin typeface="微软雅黑" panose="020B0503020204020204" charset="-122"/>
              <a:ea typeface="微软雅黑" panose="020B0503020204020204" charset="-122"/>
              <a:cs typeface="微软雅黑" panose="020B0503020204020204" charset="-122"/>
            </a:endParaRPr>
          </a:p>
        </p:txBody>
      </p:sp>
      <p:pic>
        <p:nvPicPr>
          <p:cNvPr id="1073742853" name="图片 1073742852" descr="陈佩琪3"/>
          <p:cNvPicPr>
            <a:picLocks noChangeAspect="1"/>
          </p:cNvPicPr>
          <p:nvPr/>
        </p:nvPicPr>
        <p:blipFill>
          <a:blip r:embed="rId3"/>
          <a:stretch>
            <a:fillRect/>
          </a:stretch>
        </p:blipFill>
        <p:spPr>
          <a:xfrm>
            <a:off x="8350673" y="1682327"/>
            <a:ext cx="2964180" cy="3975947"/>
          </a:xfrm>
          <a:prstGeom prst="rect">
            <a:avLst/>
          </a:prstGeom>
          <a:noFill/>
          <a:ln w="9525">
            <a:noFill/>
          </a:ln>
        </p:spPr>
      </p:pic>
      <p:sp>
        <p:nvSpPr>
          <p:cNvPr id="13" name="文本框 12"/>
          <p:cNvSpPr txBox="1"/>
          <p:nvPr/>
        </p:nvSpPr>
        <p:spPr>
          <a:xfrm>
            <a:off x="674370" y="170497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专家医师介绍</a:t>
            </a:r>
            <a:endParaRPr lang="zh-CN" altLang="en-US" sz="3600" b="1" dirty="0">
              <a:solidFill>
                <a:srgbClr val="FFFF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625687" y="710048"/>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348740" y="680296"/>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622973"/>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792816" y="89519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孙世民</a:t>
            </a:r>
          </a:p>
        </p:txBody>
      </p:sp>
      <p:sp>
        <p:nvSpPr>
          <p:cNvPr id="10" name="文本框 9"/>
          <p:cNvSpPr txBox="1"/>
          <p:nvPr/>
        </p:nvSpPr>
        <p:spPr>
          <a:xfrm>
            <a:off x="1792816" y="1704765"/>
            <a:ext cx="4637193" cy="583565"/>
          </a:xfrm>
          <a:prstGeom prst="rect">
            <a:avLst/>
          </a:prstGeom>
          <a:noFill/>
        </p:spPr>
        <p:txBody>
          <a:bodyPr wrap="square" rtlCol="0">
            <a:spAutoFit/>
          </a:bodyPr>
          <a:lstStyle/>
          <a:p>
            <a:r>
              <a:rPr lang="zh-CN" altLang="en-US" sz="3200" kern="0" spc="2090" dirty="0">
                <a:latin typeface="等线" panose="02010600030101010101" pitchFamily="2" charset="-122"/>
                <a:ea typeface="等线" panose="02010600030101010101" pitchFamily="2" charset="-122"/>
              </a:rPr>
              <a:t>副主任</a:t>
            </a:r>
            <a:r>
              <a:rPr lang="zh-CN" altLang="en-US" sz="3200" kern="0" spc="2090" dirty="0" smtClean="0">
                <a:latin typeface="等线" panose="02010600030101010101" pitchFamily="2" charset="-122"/>
                <a:ea typeface="等线" panose="02010600030101010101" pitchFamily="2" charset="-122"/>
              </a:rPr>
              <a:t>医师</a:t>
            </a:r>
            <a:endParaRPr lang="zh-CN" altLang="en-US" sz="3200" kern="0" spc="2090" dirty="0">
              <a:latin typeface="等线" panose="02010600030101010101" pitchFamily="2" charset="-122"/>
              <a:ea typeface="等线" panose="02010600030101010101" pitchFamily="2" charset="-122"/>
            </a:endParaRPr>
          </a:p>
        </p:txBody>
      </p:sp>
      <p:sp>
        <p:nvSpPr>
          <p:cNvPr id="11" name="文本框 10"/>
          <p:cNvSpPr txBox="1"/>
          <p:nvPr/>
        </p:nvSpPr>
        <p:spPr>
          <a:xfrm>
            <a:off x="1445260" y="2685476"/>
            <a:ext cx="7152751" cy="2751522"/>
          </a:xfrm>
          <a:prstGeom prst="rect">
            <a:avLst/>
          </a:prstGeom>
          <a:noFill/>
        </p:spPr>
        <p:txBody>
          <a:bodyPr wrap="square" rtlCol="0">
            <a:spAutoFit/>
          </a:bodyPr>
          <a:lstStyle/>
          <a:p>
            <a:pPr algn="just">
              <a:lnSpc>
                <a:spcPct val="120000"/>
              </a:lnSpc>
            </a:pPr>
            <a:r>
              <a:rPr lang="en-US" altLang="zh-CN" sz="2400" dirty="0" smtClean="0">
                <a:latin typeface="微软雅黑" panose="020B0503020204020204" charset="-122"/>
                <a:ea typeface="微软雅黑" panose="020B0503020204020204" charset="-122"/>
                <a:cs typeface="微软雅黑" panose="020B0503020204020204" charset="-122"/>
              </a:rPr>
              <a:t>       </a:t>
            </a:r>
            <a:r>
              <a:rPr lang="zh-CN" altLang="en-US" sz="2000" dirty="0" smtClean="0">
                <a:latin typeface="微软雅黑" panose="020B0503020204020204" charset="-122"/>
                <a:ea typeface="微软雅黑" panose="020B0503020204020204" charset="-122"/>
                <a:cs typeface="微软雅黑" panose="020B0503020204020204" charset="-122"/>
              </a:rPr>
              <a:t>内科副主任医师。</a:t>
            </a:r>
            <a:r>
              <a:rPr lang="zh-CN" altLang="zh-CN" sz="2000" dirty="0" smtClean="0">
                <a:latin typeface="微软雅黑" panose="020B0503020204020204" charset="-122"/>
                <a:ea typeface="微软雅黑" panose="020B0503020204020204" charset="-122"/>
                <a:cs typeface="微软雅黑" panose="020B0503020204020204" charset="-122"/>
              </a:rPr>
              <a:t>从事</a:t>
            </a:r>
            <a:r>
              <a:rPr lang="zh-CN" altLang="zh-CN" sz="2000" dirty="0">
                <a:latin typeface="微软雅黑" panose="020B0503020204020204" charset="-122"/>
                <a:ea typeface="微软雅黑" panose="020B0503020204020204" charset="-122"/>
                <a:cs typeface="微软雅黑" panose="020B0503020204020204" charset="-122"/>
              </a:rPr>
              <a:t>内科临床工作及超声诊断工作</a:t>
            </a:r>
            <a:r>
              <a:rPr lang="en-US" altLang="zh-CN" sz="2000" dirty="0">
                <a:latin typeface="微软雅黑" panose="020B0503020204020204" charset="-122"/>
                <a:ea typeface="微软雅黑" panose="020B0503020204020204" charset="-122"/>
                <a:cs typeface="微软雅黑" panose="020B0503020204020204" charset="-122"/>
              </a:rPr>
              <a:t>20</a:t>
            </a:r>
            <a:r>
              <a:rPr lang="zh-CN" altLang="zh-CN" sz="2000" dirty="0">
                <a:latin typeface="微软雅黑" panose="020B0503020204020204" charset="-122"/>
                <a:ea typeface="微软雅黑" panose="020B0503020204020204" charset="-122"/>
                <a:cs typeface="微软雅黑" panose="020B0503020204020204" charset="-122"/>
              </a:rPr>
              <a:t>余年，同济医院超声科进修半年，同济医院急诊科进修半年，湖北省人民医院超声科进修半年。擅长内科常见病、多发病及老年慢性病的诊治；擅长腹部器官、浅表器官（乳腺、甲状腺等）、子宫及附件、前列腺、心脏、四肢血管等</a:t>
            </a:r>
            <a:r>
              <a:rPr lang="zh-CN" altLang="zh-CN" sz="2000" dirty="0" smtClean="0">
                <a:latin typeface="微软雅黑" panose="020B0503020204020204" charset="-122"/>
                <a:ea typeface="微软雅黑" panose="020B0503020204020204" charset="-122"/>
                <a:cs typeface="微软雅黑" panose="020B0503020204020204" charset="-122"/>
              </a:rPr>
              <a:t>超声诊断</a:t>
            </a:r>
            <a:r>
              <a:rPr lang="zh-CN" altLang="en-US" sz="2000" dirty="0" smtClean="0">
                <a:latin typeface="微软雅黑" panose="020B0503020204020204" charset="-122"/>
                <a:ea typeface="微软雅黑" panose="020B0503020204020204" charset="-122"/>
                <a:cs typeface="微软雅黑" panose="020B0503020204020204" charset="-122"/>
              </a:rPr>
              <a:t>。</a:t>
            </a:r>
            <a:endParaRPr lang="en-US" altLang="zh-CN" sz="20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endParaRPr lang="en-US" altLang="zh-CN" sz="2000" dirty="0" smtClean="0">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000" b="1" dirty="0">
                <a:latin typeface="微软雅黑" panose="020B0503020204020204" charset="-122"/>
                <a:ea typeface="微软雅黑" panose="020B0503020204020204" charset="-122"/>
                <a:cs typeface="微软雅黑" panose="020B0503020204020204" charset="-122"/>
                <a:sym typeface="+mn-ea"/>
              </a:rPr>
              <a:t>坐诊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时间、科室：东院</a:t>
            </a:r>
            <a:r>
              <a:rPr lang="en-US" altLang="zh-CN" sz="2000" b="1" dirty="0" smtClean="0">
                <a:latin typeface="微软雅黑" panose="020B0503020204020204" charset="-122"/>
                <a:ea typeface="微软雅黑" panose="020B0503020204020204" charset="-122"/>
                <a:cs typeface="微软雅黑" panose="020B0503020204020204" charset="-122"/>
                <a:sym typeface="+mn-ea"/>
              </a:rPr>
              <a:t>B</a:t>
            </a:r>
            <a:r>
              <a:rPr lang="zh-CN" altLang="en-US" sz="2000" b="1" dirty="0" smtClean="0">
                <a:latin typeface="微软雅黑" panose="020B0503020204020204" charset="-122"/>
                <a:ea typeface="微软雅黑" panose="020B0503020204020204" charset="-122"/>
                <a:cs typeface="微软雅黑" panose="020B0503020204020204" charset="-122"/>
                <a:sym typeface="+mn-ea"/>
              </a:rPr>
              <a:t>超室</a:t>
            </a:r>
            <a:endParaRPr lang="zh-CN" altLang="zh-CN" sz="2000" b="1"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6836" y="1183640"/>
            <a:ext cx="2494905" cy="3657301"/>
          </a:xfrm>
          <a:prstGeom prst="rect">
            <a:avLst/>
          </a:prstGeom>
        </p:spPr>
      </p:pic>
      <p:sp>
        <p:nvSpPr>
          <p:cNvPr id="13" name="文本框 12"/>
          <p:cNvSpPr txBox="1"/>
          <p:nvPr/>
        </p:nvSpPr>
        <p:spPr>
          <a:xfrm>
            <a:off x="674370" y="170497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专家医师介绍</a:t>
            </a:r>
            <a:endParaRPr lang="zh-CN" altLang="en-US" sz="3600" b="1" dirty="0">
              <a:solidFill>
                <a:srgbClr val="FFFF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7" y="847"/>
            <a:ext cx="12189460" cy="6873240"/>
          </a:xfrm>
          <a:prstGeom prst="rect">
            <a:avLst/>
          </a:prstGeom>
        </p:spPr>
      </p:pic>
      <p:cxnSp>
        <p:nvCxnSpPr>
          <p:cNvPr id="16" name="直接连接符 15"/>
          <p:cNvCxnSpPr/>
          <p:nvPr/>
        </p:nvCxnSpPr>
        <p:spPr>
          <a:xfrm>
            <a:off x="1344507" y="774700"/>
            <a:ext cx="65193" cy="5519420"/>
          </a:xfrm>
          <a:prstGeom prst="line">
            <a:avLst/>
          </a:prstGeom>
          <a:ln w="228600">
            <a:solidFill>
              <a:srgbClr val="219489"/>
            </a:solidFill>
          </a:ln>
        </p:spPr>
        <p:style>
          <a:lnRef idx="1">
            <a:schemeClr val="accent1"/>
          </a:lnRef>
          <a:fillRef idx="0">
            <a:schemeClr val="accent1"/>
          </a:fillRef>
          <a:effectRef idx="0">
            <a:schemeClr val="accent1"/>
          </a:effectRef>
          <a:fontRef idx="minor">
            <a:schemeClr val="tx1"/>
          </a:fontRef>
        </p:style>
      </p:cxnSp>
      <p:sp>
        <p:nvSpPr>
          <p:cNvPr id="6" name="矩形: 圆角 25"/>
          <p:cNvSpPr/>
          <p:nvPr/>
        </p:nvSpPr>
        <p:spPr>
          <a:xfrm>
            <a:off x="718047" y="774700"/>
            <a:ext cx="693420" cy="5512647"/>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435807"/>
              <a:gd name="connsiteY0-236" fmla="*/ 19743223 h 19743223"/>
              <a:gd name="connsiteX1-237" fmla="*/ 924487 w 3435807"/>
              <a:gd name="connsiteY1-238" fmla="*/ 19732243 h 19743223"/>
              <a:gd name="connsiteX2-239" fmla="*/ 0 w 3435807"/>
              <a:gd name="connsiteY2-240" fmla="*/ 18807756 h 19743223"/>
              <a:gd name="connsiteX3-241" fmla="*/ 0 w 3435807"/>
              <a:gd name="connsiteY3-242" fmla="*/ 926538 h 19743223"/>
              <a:gd name="connsiteX4-243" fmla="*/ 924487 w 3435807"/>
              <a:gd name="connsiteY4-244" fmla="*/ 2051 h 19743223"/>
              <a:gd name="connsiteX5-245" fmla="*/ 3435807 w 3435807"/>
              <a:gd name="connsiteY5-246" fmla="*/ 0 h 19743223"/>
              <a:gd name="connsiteX0-247" fmla="*/ 3542892 w 3542892"/>
              <a:gd name="connsiteY0-248" fmla="*/ 19728046 h 19732243"/>
              <a:gd name="connsiteX1-249" fmla="*/ 924487 w 3542892"/>
              <a:gd name="connsiteY1-250" fmla="*/ 19732243 h 19732243"/>
              <a:gd name="connsiteX2-251" fmla="*/ 0 w 3542892"/>
              <a:gd name="connsiteY2-252" fmla="*/ 18807756 h 19732243"/>
              <a:gd name="connsiteX3-253" fmla="*/ 0 w 3542892"/>
              <a:gd name="connsiteY3-254" fmla="*/ 926538 h 19732243"/>
              <a:gd name="connsiteX4-255" fmla="*/ 924487 w 3542892"/>
              <a:gd name="connsiteY4-256" fmla="*/ 2051 h 19732243"/>
              <a:gd name="connsiteX5-257" fmla="*/ 3435807 w 3542892"/>
              <a:gd name="connsiteY5-258" fmla="*/ 0 h 19732243"/>
              <a:gd name="connsiteX0-259" fmla="*/ 3542892 w 3542892"/>
              <a:gd name="connsiteY0-260" fmla="*/ 19725995 h 19730192"/>
              <a:gd name="connsiteX1-261" fmla="*/ 924487 w 3542892"/>
              <a:gd name="connsiteY1-262" fmla="*/ 19730192 h 19730192"/>
              <a:gd name="connsiteX2-263" fmla="*/ 0 w 3542892"/>
              <a:gd name="connsiteY2-264" fmla="*/ 18805705 h 19730192"/>
              <a:gd name="connsiteX3-265" fmla="*/ 0 w 3542892"/>
              <a:gd name="connsiteY3-266" fmla="*/ 924487 h 19730192"/>
              <a:gd name="connsiteX4-267" fmla="*/ 924487 w 3542892"/>
              <a:gd name="connsiteY4-268" fmla="*/ 0 h 19730192"/>
              <a:gd name="connsiteX5-269" fmla="*/ 3527247 w 3542892"/>
              <a:gd name="connsiteY5-270" fmla="*/ 13128 h 197301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542892" h="19730192">
                <a:moveTo>
                  <a:pt x="3542892" y="19725995"/>
                </a:moveTo>
                <a:lnTo>
                  <a:pt x="924487" y="19730192"/>
                </a:lnTo>
                <a:cubicBezTo>
                  <a:pt x="413907" y="19730192"/>
                  <a:pt x="0" y="19316285"/>
                  <a:pt x="0" y="18805705"/>
                </a:cubicBezTo>
                <a:lnTo>
                  <a:pt x="0" y="924487"/>
                </a:lnTo>
                <a:cubicBezTo>
                  <a:pt x="0" y="413907"/>
                  <a:pt x="413907" y="0"/>
                  <a:pt x="924487" y="0"/>
                </a:cubicBezTo>
                <a:lnTo>
                  <a:pt x="3527247" y="13128"/>
                </a:lnTo>
              </a:path>
            </a:pathLst>
          </a:cu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sp>
        <p:nvSpPr>
          <p:cNvPr id="7" name="矩形: 圆角 25"/>
          <p:cNvSpPr/>
          <p:nvPr/>
        </p:nvSpPr>
        <p:spPr>
          <a:xfrm flipH="1">
            <a:off x="1409700" y="773007"/>
            <a:ext cx="10287000" cy="5514340"/>
          </a:xfrm>
          <a:custGeom>
            <a:avLst/>
            <a:gdLst>
              <a:gd name="connsiteX0" fmla="*/ 0 w 8166121"/>
              <a:gd name="connsiteY0" fmla="*/ 924487 h 19730192"/>
              <a:gd name="connsiteX1" fmla="*/ 924487 w 8166121"/>
              <a:gd name="connsiteY1" fmla="*/ 0 h 19730192"/>
              <a:gd name="connsiteX2" fmla="*/ 7241634 w 8166121"/>
              <a:gd name="connsiteY2" fmla="*/ 0 h 19730192"/>
              <a:gd name="connsiteX3" fmla="*/ 8166121 w 8166121"/>
              <a:gd name="connsiteY3" fmla="*/ 924487 h 19730192"/>
              <a:gd name="connsiteX4" fmla="*/ 8166121 w 8166121"/>
              <a:gd name="connsiteY4" fmla="*/ 18805705 h 19730192"/>
              <a:gd name="connsiteX5" fmla="*/ 7241634 w 8166121"/>
              <a:gd name="connsiteY5" fmla="*/ 19730192 h 19730192"/>
              <a:gd name="connsiteX6" fmla="*/ 924487 w 8166121"/>
              <a:gd name="connsiteY6" fmla="*/ 19730192 h 19730192"/>
              <a:gd name="connsiteX7" fmla="*/ 0 w 8166121"/>
              <a:gd name="connsiteY7" fmla="*/ 18805705 h 19730192"/>
              <a:gd name="connsiteX8" fmla="*/ 0 w 8166121"/>
              <a:gd name="connsiteY8" fmla="*/ 924487 h 19730192"/>
              <a:gd name="connsiteX0-1" fmla="*/ 0 w 8194831"/>
              <a:gd name="connsiteY0-2" fmla="*/ 924487 h 19730192"/>
              <a:gd name="connsiteX1-3" fmla="*/ 924487 w 8194831"/>
              <a:gd name="connsiteY1-4" fmla="*/ 0 h 19730192"/>
              <a:gd name="connsiteX2-5" fmla="*/ 7241634 w 8194831"/>
              <a:gd name="connsiteY2-6" fmla="*/ 0 h 19730192"/>
              <a:gd name="connsiteX3-7" fmla="*/ 8166121 w 8194831"/>
              <a:gd name="connsiteY3-8" fmla="*/ 18805705 h 19730192"/>
              <a:gd name="connsiteX4-9" fmla="*/ 7241634 w 8194831"/>
              <a:gd name="connsiteY4-10" fmla="*/ 19730192 h 19730192"/>
              <a:gd name="connsiteX5-11" fmla="*/ 924487 w 8194831"/>
              <a:gd name="connsiteY5-12" fmla="*/ 19730192 h 19730192"/>
              <a:gd name="connsiteX6-13" fmla="*/ 0 w 8194831"/>
              <a:gd name="connsiteY6-14" fmla="*/ 18805705 h 19730192"/>
              <a:gd name="connsiteX7-15" fmla="*/ 0 w 8194831"/>
              <a:gd name="connsiteY7-16" fmla="*/ 924487 h 19730192"/>
              <a:gd name="connsiteX0-17" fmla="*/ 0 w 8031277"/>
              <a:gd name="connsiteY0-18" fmla="*/ 924487 h 19730192"/>
              <a:gd name="connsiteX1-19" fmla="*/ 924487 w 8031277"/>
              <a:gd name="connsiteY1-20" fmla="*/ 0 h 19730192"/>
              <a:gd name="connsiteX2-21" fmla="*/ 7241634 w 8031277"/>
              <a:gd name="connsiteY2-22" fmla="*/ 0 h 19730192"/>
              <a:gd name="connsiteX3-23" fmla="*/ 7241634 w 8031277"/>
              <a:gd name="connsiteY3-24" fmla="*/ 19730192 h 19730192"/>
              <a:gd name="connsiteX4-25" fmla="*/ 924487 w 8031277"/>
              <a:gd name="connsiteY4-26" fmla="*/ 19730192 h 19730192"/>
              <a:gd name="connsiteX5-27" fmla="*/ 0 w 8031277"/>
              <a:gd name="connsiteY5-28" fmla="*/ 18805705 h 19730192"/>
              <a:gd name="connsiteX6-29" fmla="*/ 0 w 8031277"/>
              <a:gd name="connsiteY6-30" fmla="*/ 924487 h 19730192"/>
              <a:gd name="connsiteX0-31" fmla="*/ 7241634 w 7333074"/>
              <a:gd name="connsiteY0-32" fmla="*/ 19730192 h 19730192"/>
              <a:gd name="connsiteX1-33" fmla="*/ 924487 w 7333074"/>
              <a:gd name="connsiteY1-34" fmla="*/ 19730192 h 19730192"/>
              <a:gd name="connsiteX2-35" fmla="*/ 0 w 7333074"/>
              <a:gd name="connsiteY2-36" fmla="*/ 18805705 h 19730192"/>
              <a:gd name="connsiteX3-37" fmla="*/ 0 w 7333074"/>
              <a:gd name="connsiteY3-38" fmla="*/ 924487 h 19730192"/>
              <a:gd name="connsiteX4-39" fmla="*/ 924487 w 7333074"/>
              <a:gd name="connsiteY4-40" fmla="*/ 0 h 19730192"/>
              <a:gd name="connsiteX5-41" fmla="*/ 7333074 w 7333074"/>
              <a:gd name="connsiteY5-42" fmla="*/ 91440 h 19730192"/>
              <a:gd name="connsiteX0-43" fmla="*/ 7241634 w 7241634"/>
              <a:gd name="connsiteY0-44" fmla="*/ 19748480 h 19748480"/>
              <a:gd name="connsiteX1-45" fmla="*/ 924487 w 7241634"/>
              <a:gd name="connsiteY1-46" fmla="*/ 19748480 h 19748480"/>
              <a:gd name="connsiteX2-47" fmla="*/ 0 w 7241634"/>
              <a:gd name="connsiteY2-48" fmla="*/ 18823993 h 19748480"/>
              <a:gd name="connsiteX3-49" fmla="*/ 0 w 7241634"/>
              <a:gd name="connsiteY3-50" fmla="*/ 942775 h 19748480"/>
              <a:gd name="connsiteX4-51" fmla="*/ 924487 w 7241634"/>
              <a:gd name="connsiteY4-52" fmla="*/ 18288 h 19748480"/>
              <a:gd name="connsiteX5-53" fmla="*/ 3638898 w 7241634"/>
              <a:gd name="connsiteY5-54" fmla="*/ 0 h 19748480"/>
              <a:gd name="connsiteX0-55" fmla="*/ 3108546 w 3638898"/>
              <a:gd name="connsiteY0-56" fmla="*/ 19748480 h 19748480"/>
              <a:gd name="connsiteX1-57" fmla="*/ 924487 w 3638898"/>
              <a:gd name="connsiteY1-58" fmla="*/ 19748480 h 19748480"/>
              <a:gd name="connsiteX2-59" fmla="*/ 0 w 3638898"/>
              <a:gd name="connsiteY2-60" fmla="*/ 18823993 h 19748480"/>
              <a:gd name="connsiteX3-61" fmla="*/ 0 w 3638898"/>
              <a:gd name="connsiteY3-62" fmla="*/ 942775 h 19748480"/>
              <a:gd name="connsiteX4-63" fmla="*/ 924487 w 3638898"/>
              <a:gd name="connsiteY4-64" fmla="*/ 18288 h 19748480"/>
              <a:gd name="connsiteX5-65" fmla="*/ 3638898 w 3638898"/>
              <a:gd name="connsiteY5-66" fmla="*/ 0 h 19748480"/>
              <a:gd name="connsiteX0-67" fmla="*/ 3436792 w 3638898"/>
              <a:gd name="connsiteY0-68" fmla="*/ 19701587 h 19748480"/>
              <a:gd name="connsiteX1-69" fmla="*/ 924487 w 3638898"/>
              <a:gd name="connsiteY1-70" fmla="*/ 19748480 h 19748480"/>
              <a:gd name="connsiteX2-71" fmla="*/ 0 w 3638898"/>
              <a:gd name="connsiteY2-72" fmla="*/ 18823993 h 19748480"/>
              <a:gd name="connsiteX3-73" fmla="*/ 0 w 3638898"/>
              <a:gd name="connsiteY3-74" fmla="*/ 942775 h 19748480"/>
              <a:gd name="connsiteX4-75" fmla="*/ 924487 w 3638898"/>
              <a:gd name="connsiteY4-76" fmla="*/ 18288 h 19748480"/>
              <a:gd name="connsiteX5-77" fmla="*/ 3638898 w 3638898"/>
              <a:gd name="connsiteY5-78" fmla="*/ 0 h 19748480"/>
              <a:gd name="connsiteX0-79" fmla="*/ 3436792 w 3451329"/>
              <a:gd name="connsiteY0-80" fmla="*/ 19683299 h 19730192"/>
              <a:gd name="connsiteX1-81" fmla="*/ 924487 w 3451329"/>
              <a:gd name="connsiteY1-82" fmla="*/ 19730192 h 19730192"/>
              <a:gd name="connsiteX2-83" fmla="*/ 0 w 3451329"/>
              <a:gd name="connsiteY2-84" fmla="*/ 18805705 h 19730192"/>
              <a:gd name="connsiteX3-85" fmla="*/ 0 w 3451329"/>
              <a:gd name="connsiteY3-86" fmla="*/ 924487 h 19730192"/>
              <a:gd name="connsiteX4-87" fmla="*/ 924487 w 3451329"/>
              <a:gd name="connsiteY4-88" fmla="*/ 0 h 19730192"/>
              <a:gd name="connsiteX5-89" fmla="*/ 3451329 w 3451329"/>
              <a:gd name="connsiteY5-90" fmla="*/ 28604 h 19730192"/>
              <a:gd name="connsiteX0-91" fmla="*/ 3436792 w 3451329"/>
              <a:gd name="connsiteY0-92" fmla="*/ 19683299 h 19730192"/>
              <a:gd name="connsiteX1-93" fmla="*/ 924487 w 3451329"/>
              <a:gd name="connsiteY1-94" fmla="*/ 19730192 h 19730192"/>
              <a:gd name="connsiteX2-95" fmla="*/ 0 w 3451329"/>
              <a:gd name="connsiteY2-96" fmla="*/ 18805705 h 19730192"/>
              <a:gd name="connsiteX3-97" fmla="*/ 0 w 3451329"/>
              <a:gd name="connsiteY3-98" fmla="*/ 924487 h 19730192"/>
              <a:gd name="connsiteX4-99" fmla="*/ 924487 w 3451329"/>
              <a:gd name="connsiteY4-100" fmla="*/ 0 h 19730192"/>
              <a:gd name="connsiteX5-101" fmla="*/ 3451329 w 3451329"/>
              <a:gd name="connsiteY5-102" fmla="*/ 52050 h 19730192"/>
              <a:gd name="connsiteX0-103" fmla="*/ 3436792 w 3451329"/>
              <a:gd name="connsiteY0-104" fmla="*/ 19725033 h 19771926"/>
              <a:gd name="connsiteX1-105" fmla="*/ 924487 w 3451329"/>
              <a:gd name="connsiteY1-106" fmla="*/ 19771926 h 19771926"/>
              <a:gd name="connsiteX2-107" fmla="*/ 0 w 3451329"/>
              <a:gd name="connsiteY2-108" fmla="*/ 18847439 h 19771926"/>
              <a:gd name="connsiteX3-109" fmla="*/ 0 w 3451329"/>
              <a:gd name="connsiteY3-110" fmla="*/ 966221 h 19771926"/>
              <a:gd name="connsiteX4-111" fmla="*/ 924487 w 3451329"/>
              <a:gd name="connsiteY4-112" fmla="*/ 41734 h 19771926"/>
              <a:gd name="connsiteX5-113" fmla="*/ 3451329 w 3451329"/>
              <a:gd name="connsiteY5-114" fmla="*/ 0 h 19771926"/>
              <a:gd name="connsiteX0-115" fmla="*/ 3436792 w 3474775"/>
              <a:gd name="connsiteY0-116" fmla="*/ 19683299 h 19730192"/>
              <a:gd name="connsiteX1-117" fmla="*/ 924487 w 3474775"/>
              <a:gd name="connsiteY1-118" fmla="*/ 19730192 h 19730192"/>
              <a:gd name="connsiteX2-119" fmla="*/ 0 w 3474775"/>
              <a:gd name="connsiteY2-120" fmla="*/ 18805705 h 19730192"/>
              <a:gd name="connsiteX3-121" fmla="*/ 0 w 3474775"/>
              <a:gd name="connsiteY3-122" fmla="*/ 924487 h 19730192"/>
              <a:gd name="connsiteX4-123" fmla="*/ 924487 w 3474775"/>
              <a:gd name="connsiteY4-124" fmla="*/ 0 h 19730192"/>
              <a:gd name="connsiteX5-125" fmla="*/ 3474775 w 3474775"/>
              <a:gd name="connsiteY5-126" fmla="*/ 5158 h 19730192"/>
              <a:gd name="connsiteX0-127" fmla="*/ 3367343 w 3474775"/>
              <a:gd name="connsiteY0-128" fmla="*/ 19752749 h 19752749"/>
              <a:gd name="connsiteX1-129" fmla="*/ 924487 w 3474775"/>
              <a:gd name="connsiteY1-130" fmla="*/ 19730192 h 19752749"/>
              <a:gd name="connsiteX2-131" fmla="*/ 0 w 3474775"/>
              <a:gd name="connsiteY2-132" fmla="*/ 18805705 h 19752749"/>
              <a:gd name="connsiteX3-133" fmla="*/ 0 w 3474775"/>
              <a:gd name="connsiteY3-134" fmla="*/ 924487 h 19752749"/>
              <a:gd name="connsiteX4-135" fmla="*/ 924487 w 3474775"/>
              <a:gd name="connsiteY4-136" fmla="*/ 0 h 19752749"/>
              <a:gd name="connsiteX5-137" fmla="*/ 3474775 w 3474775"/>
              <a:gd name="connsiteY5-138" fmla="*/ 5158 h 19752749"/>
              <a:gd name="connsiteX0-139" fmla="*/ 3425217 w 3474775"/>
              <a:gd name="connsiteY0-140" fmla="*/ 19752748 h 19752748"/>
              <a:gd name="connsiteX1-141" fmla="*/ 924487 w 3474775"/>
              <a:gd name="connsiteY1-142" fmla="*/ 19730192 h 19752748"/>
              <a:gd name="connsiteX2-143" fmla="*/ 0 w 3474775"/>
              <a:gd name="connsiteY2-144" fmla="*/ 18805705 h 19752748"/>
              <a:gd name="connsiteX3-145" fmla="*/ 0 w 3474775"/>
              <a:gd name="connsiteY3-146" fmla="*/ 924487 h 19752748"/>
              <a:gd name="connsiteX4-147" fmla="*/ 924487 w 3474775"/>
              <a:gd name="connsiteY4-148" fmla="*/ 0 h 19752748"/>
              <a:gd name="connsiteX5-149" fmla="*/ 3474775 w 3474775"/>
              <a:gd name="connsiteY5-150" fmla="*/ 5158 h 19752748"/>
              <a:gd name="connsiteX0-151" fmla="*/ 3378918 w 3474775"/>
              <a:gd name="connsiteY0-152" fmla="*/ 19741173 h 19741173"/>
              <a:gd name="connsiteX1-153" fmla="*/ 924487 w 3474775"/>
              <a:gd name="connsiteY1-154" fmla="*/ 19730192 h 19741173"/>
              <a:gd name="connsiteX2-155" fmla="*/ 0 w 3474775"/>
              <a:gd name="connsiteY2-156" fmla="*/ 18805705 h 19741173"/>
              <a:gd name="connsiteX3-157" fmla="*/ 0 w 3474775"/>
              <a:gd name="connsiteY3-158" fmla="*/ 924487 h 19741173"/>
              <a:gd name="connsiteX4-159" fmla="*/ 924487 w 3474775"/>
              <a:gd name="connsiteY4-160" fmla="*/ 0 h 19741173"/>
              <a:gd name="connsiteX5-161" fmla="*/ 3474775 w 3474775"/>
              <a:gd name="connsiteY5-162" fmla="*/ 5158 h 19741173"/>
              <a:gd name="connsiteX0-163" fmla="*/ 3378918 w 3416902"/>
              <a:gd name="connsiteY0-164" fmla="*/ 19747589 h 19747589"/>
              <a:gd name="connsiteX1-165" fmla="*/ 924487 w 3416902"/>
              <a:gd name="connsiteY1-166" fmla="*/ 19736608 h 19747589"/>
              <a:gd name="connsiteX2-167" fmla="*/ 0 w 3416902"/>
              <a:gd name="connsiteY2-168" fmla="*/ 18812121 h 19747589"/>
              <a:gd name="connsiteX3-169" fmla="*/ 0 w 3416902"/>
              <a:gd name="connsiteY3-170" fmla="*/ 930903 h 19747589"/>
              <a:gd name="connsiteX4-171" fmla="*/ 924487 w 3416902"/>
              <a:gd name="connsiteY4-172" fmla="*/ 6416 h 19747589"/>
              <a:gd name="connsiteX5-173" fmla="*/ 3416902 w 3416902"/>
              <a:gd name="connsiteY5-174" fmla="*/ 0 h 19747589"/>
              <a:gd name="connsiteX0-175" fmla="*/ 3378918 w 3405327"/>
              <a:gd name="connsiteY0-176" fmla="*/ 19741173 h 19741173"/>
              <a:gd name="connsiteX1-177" fmla="*/ 924487 w 3405327"/>
              <a:gd name="connsiteY1-178" fmla="*/ 19730192 h 19741173"/>
              <a:gd name="connsiteX2-179" fmla="*/ 0 w 3405327"/>
              <a:gd name="connsiteY2-180" fmla="*/ 18805705 h 19741173"/>
              <a:gd name="connsiteX3-181" fmla="*/ 0 w 3405327"/>
              <a:gd name="connsiteY3-182" fmla="*/ 924487 h 19741173"/>
              <a:gd name="connsiteX4-183" fmla="*/ 924487 w 3405327"/>
              <a:gd name="connsiteY4-184" fmla="*/ 0 h 19741173"/>
              <a:gd name="connsiteX5-185" fmla="*/ 3405327 w 3405327"/>
              <a:gd name="connsiteY5-186" fmla="*/ 74607 h 19741173"/>
              <a:gd name="connsiteX0-187" fmla="*/ 3378918 w 3405327"/>
              <a:gd name="connsiteY0-188" fmla="*/ 19759164 h 19759164"/>
              <a:gd name="connsiteX1-189" fmla="*/ 924487 w 3405327"/>
              <a:gd name="connsiteY1-190" fmla="*/ 19748183 h 19759164"/>
              <a:gd name="connsiteX2-191" fmla="*/ 0 w 3405327"/>
              <a:gd name="connsiteY2-192" fmla="*/ 18823696 h 19759164"/>
              <a:gd name="connsiteX3-193" fmla="*/ 0 w 3405327"/>
              <a:gd name="connsiteY3-194" fmla="*/ 942478 h 19759164"/>
              <a:gd name="connsiteX4-195" fmla="*/ 924487 w 3405327"/>
              <a:gd name="connsiteY4-196" fmla="*/ 17991 h 19759164"/>
              <a:gd name="connsiteX5-197" fmla="*/ 3405327 w 3405327"/>
              <a:gd name="connsiteY5-198" fmla="*/ 0 h 19759164"/>
              <a:gd name="connsiteX0-199" fmla="*/ 3378918 w 3405327"/>
              <a:gd name="connsiteY0-200" fmla="*/ 19741173 h 19741173"/>
              <a:gd name="connsiteX1-201" fmla="*/ 924487 w 3405327"/>
              <a:gd name="connsiteY1-202" fmla="*/ 19730192 h 19741173"/>
              <a:gd name="connsiteX2-203" fmla="*/ 0 w 3405327"/>
              <a:gd name="connsiteY2-204" fmla="*/ 18805705 h 19741173"/>
              <a:gd name="connsiteX3-205" fmla="*/ 0 w 3405327"/>
              <a:gd name="connsiteY3-206" fmla="*/ 924487 h 19741173"/>
              <a:gd name="connsiteX4-207" fmla="*/ 924487 w 3405327"/>
              <a:gd name="connsiteY4-208" fmla="*/ 0 h 19741173"/>
              <a:gd name="connsiteX5-209" fmla="*/ 3405327 w 3405327"/>
              <a:gd name="connsiteY5-210" fmla="*/ 28307 h 19741173"/>
              <a:gd name="connsiteX0-211" fmla="*/ 3378918 w 3405327"/>
              <a:gd name="connsiteY0-212" fmla="*/ 19741173 h 19741173"/>
              <a:gd name="connsiteX1-213" fmla="*/ 924487 w 3405327"/>
              <a:gd name="connsiteY1-214" fmla="*/ 19730192 h 19741173"/>
              <a:gd name="connsiteX2-215" fmla="*/ 0 w 3405327"/>
              <a:gd name="connsiteY2-216" fmla="*/ 18805705 h 19741173"/>
              <a:gd name="connsiteX3-217" fmla="*/ 0 w 3405327"/>
              <a:gd name="connsiteY3-218" fmla="*/ 924487 h 19741173"/>
              <a:gd name="connsiteX4-219" fmla="*/ 924487 w 3405327"/>
              <a:gd name="connsiteY4-220" fmla="*/ 0 h 19741173"/>
              <a:gd name="connsiteX5-221" fmla="*/ 3405327 w 3405327"/>
              <a:gd name="connsiteY5-222" fmla="*/ 28307 h 19741173"/>
              <a:gd name="connsiteX0-223" fmla="*/ 3390492 w 3405327"/>
              <a:gd name="connsiteY0-224" fmla="*/ 19741172 h 19741172"/>
              <a:gd name="connsiteX1-225" fmla="*/ 924487 w 3405327"/>
              <a:gd name="connsiteY1-226" fmla="*/ 19730192 h 19741172"/>
              <a:gd name="connsiteX2-227" fmla="*/ 0 w 3405327"/>
              <a:gd name="connsiteY2-228" fmla="*/ 18805705 h 19741172"/>
              <a:gd name="connsiteX3-229" fmla="*/ 0 w 3405327"/>
              <a:gd name="connsiteY3-230" fmla="*/ 924487 h 19741172"/>
              <a:gd name="connsiteX4-231" fmla="*/ 924487 w 3405327"/>
              <a:gd name="connsiteY4-232" fmla="*/ 0 h 19741172"/>
              <a:gd name="connsiteX5-233" fmla="*/ 3405327 w 3405327"/>
              <a:gd name="connsiteY5-234" fmla="*/ 28307 h 19741172"/>
              <a:gd name="connsiteX0-235" fmla="*/ 3390492 w 33367255"/>
              <a:gd name="connsiteY0-236" fmla="*/ 19743345 h 19743345"/>
              <a:gd name="connsiteX1-237" fmla="*/ 924487 w 33367255"/>
              <a:gd name="connsiteY1-238" fmla="*/ 19732365 h 19743345"/>
              <a:gd name="connsiteX2-239" fmla="*/ 0 w 33367255"/>
              <a:gd name="connsiteY2-240" fmla="*/ 18807878 h 19743345"/>
              <a:gd name="connsiteX3-241" fmla="*/ 0 w 33367255"/>
              <a:gd name="connsiteY3-242" fmla="*/ 926660 h 19743345"/>
              <a:gd name="connsiteX4-243" fmla="*/ 924487 w 33367255"/>
              <a:gd name="connsiteY4-244" fmla="*/ 2173 h 19743345"/>
              <a:gd name="connsiteX5-245" fmla="*/ 33367255 w 33367255"/>
              <a:gd name="connsiteY5-246" fmla="*/ 0 h 19743345"/>
              <a:gd name="connsiteX0-247" fmla="*/ 33260980 w 33367255"/>
              <a:gd name="connsiteY0-248" fmla="*/ 19773824 h 19773824"/>
              <a:gd name="connsiteX1-249" fmla="*/ 924487 w 33367255"/>
              <a:gd name="connsiteY1-250" fmla="*/ 19732365 h 19773824"/>
              <a:gd name="connsiteX2-251" fmla="*/ 0 w 33367255"/>
              <a:gd name="connsiteY2-252" fmla="*/ 18807878 h 19773824"/>
              <a:gd name="connsiteX3-253" fmla="*/ 0 w 33367255"/>
              <a:gd name="connsiteY3-254" fmla="*/ 926660 h 19773824"/>
              <a:gd name="connsiteX4-255" fmla="*/ 924487 w 33367255"/>
              <a:gd name="connsiteY4-256" fmla="*/ 2173 h 19773824"/>
              <a:gd name="connsiteX5-257" fmla="*/ 33367255 w 33367255"/>
              <a:gd name="connsiteY5-258" fmla="*/ 0 h 19773824"/>
              <a:gd name="connsiteX0-259" fmla="*/ 33260980 w 33320364"/>
              <a:gd name="connsiteY0-260" fmla="*/ 19797270 h 19797270"/>
              <a:gd name="connsiteX1-261" fmla="*/ 924487 w 33320364"/>
              <a:gd name="connsiteY1-262" fmla="*/ 19755811 h 19797270"/>
              <a:gd name="connsiteX2-263" fmla="*/ 0 w 33320364"/>
              <a:gd name="connsiteY2-264" fmla="*/ 18831324 h 19797270"/>
              <a:gd name="connsiteX3-265" fmla="*/ 0 w 33320364"/>
              <a:gd name="connsiteY3-266" fmla="*/ 950106 h 19797270"/>
              <a:gd name="connsiteX4-267" fmla="*/ 924487 w 33320364"/>
              <a:gd name="connsiteY4-268" fmla="*/ 25619 h 19797270"/>
              <a:gd name="connsiteX5-269" fmla="*/ 33320364 w 33320364"/>
              <a:gd name="connsiteY5-270" fmla="*/ 0 h 19797270"/>
              <a:gd name="connsiteX0-271" fmla="*/ 33284426 w 33320364"/>
              <a:gd name="connsiteY0-272" fmla="*/ 19820716 h 19820716"/>
              <a:gd name="connsiteX1-273" fmla="*/ 924487 w 33320364"/>
              <a:gd name="connsiteY1-274" fmla="*/ 19755811 h 19820716"/>
              <a:gd name="connsiteX2-275" fmla="*/ 0 w 33320364"/>
              <a:gd name="connsiteY2-276" fmla="*/ 18831324 h 19820716"/>
              <a:gd name="connsiteX3-277" fmla="*/ 0 w 33320364"/>
              <a:gd name="connsiteY3-278" fmla="*/ 950106 h 19820716"/>
              <a:gd name="connsiteX4-279" fmla="*/ 924487 w 33320364"/>
              <a:gd name="connsiteY4-280" fmla="*/ 25619 h 19820716"/>
              <a:gd name="connsiteX5-281" fmla="*/ 33320364 w 33320364"/>
              <a:gd name="connsiteY5-282" fmla="*/ 0 h 19820716"/>
              <a:gd name="connsiteX0-283" fmla="*/ 33345386 w 33345386"/>
              <a:gd name="connsiteY0-284" fmla="*/ 19805476 h 19805476"/>
              <a:gd name="connsiteX1-285" fmla="*/ 924487 w 33345386"/>
              <a:gd name="connsiteY1-286" fmla="*/ 19755811 h 19805476"/>
              <a:gd name="connsiteX2-287" fmla="*/ 0 w 33345386"/>
              <a:gd name="connsiteY2-288" fmla="*/ 18831324 h 19805476"/>
              <a:gd name="connsiteX3-289" fmla="*/ 0 w 33345386"/>
              <a:gd name="connsiteY3-290" fmla="*/ 950106 h 19805476"/>
              <a:gd name="connsiteX4-291" fmla="*/ 924487 w 33345386"/>
              <a:gd name="connsiteY4-292" fmla="*/ 25619 h 19805476"/>
              <a:gd name="connsiteX5-293" fmla="*/ 33320364 w 33345386"/>
              <a:gd name="connsiteY5-294" fmla="*/ 0 h 19805476"/>
              <a:gd name="connsiteX0-295" fmla="*/ 33330146 w 33330146"/>
              <a:gd name="connsiteY0-296" fmla="*/ 19790236 h 19790236"/>
              <a:gd name="connsiteX1-297" fmla="*/ 924487 w 33330146"/>
              <a:gd name="connsiteY1-298" fmla="*/ 19755811 h 19790236"/>
              <a:gd name="connsiteX2-299" fmla="*/ 0 w 33330146"/>
              <a:gd name="connsiteY2-300" fmla="*/ 18831324 h 19790236"/>
              <a:gd name="connsiteX3-301" fmla="*/ 0 w 33330146"/>
              <a:gd name="connsiteY3-302" fmla="*/ 950106 h 19790236"/>
              <a:gd name="connsiteX4-303" fmla="*/ 924487 w 33330146"/>
              <a:gd name="connsiteY4-304" fmla="*/ 25619 h 19790236"/>
              <a:gd name="connsiteX5-305" fmla="*/ 33320364 w 33330146"/>
              <a:gd name="connsiteY5-306" fmla="*/ 0 h 19790236"/>
              <a:gd name="connsiteX0-307" fmla="*/ 33330146 w 33411804"/>
              <a:gd name="connsiteY0-308" fmla="*/ 19774996 h 19774996"/>
              <a:gd name="connsiteX1-309" fmla="*/ 924487 w 33411804"/>
              <a:gd name="connsiteY1-310" fmla="*/ 19740571 h 19774996"/>
              <a:gd name="connsiteX2-311" fmla="*/ 0 w 33411804"/>
              <a:gd name="connsiteY2-312" fmla="*/ 18816084 h 19774996"/>
              <a:gd name="connsiteX3-313" fmla="*/ 0 w 33411804"/>
              <a:gd name="connsiteY3-314" fmla="*/ 934866 h 19774996"/>
              <a:gd name="connsiteX4-315" fmla="*/ 924487 w 33411804"/>
              <a:gd name="connsiteY4-316" fmla="*/ 10379 h 19774996"/>
              <a:gd name="connsiteX5-317" fmla="*/ 33411804 w 33411804"/>
              <a:gd name="connsiteY5-318" fmla="*/ 0 h 19774996"/>
              <a:gd name="connsiteX0-319" fmla="*/ 33452066 w 33452066"/>
              <a:gd name="connsiteY0-320" fmla="*/ 19774996 h 19774996"/>
              <a:gd name="connsiteX1-321" fmla="*/ 924487 w 33452066"/>
              <a:gd name="connsiteY1-322" fmla="*/ 19740571 h 19774996"/>
              <a:gd name="connsiteX2-323" fmla="*/ 0 w 33452066"/>
              <a:gd name="connsiteY2-324" fmla="*/ 18816084 h 19774996"/>
              <a:gd name="connsiteX3-325" fmla="*/ 0 w 33452066"/>
              <a:gd name="connsiteY3-326" fmla="*/ 934866 h 19774996"/>
              <a:gd name="connsiteX4-327" fmla="*/ 924487 w 33452066"/>
              <a:gd name="connsiteY4-328" fmla="*/ 10379 h 19774996"/>
              <a:gd name="connsiteX5-329" fmla="*/ 33411804 w 33452066"/>
              <a:gd name="connsiteY5-330" fmla="*/ 0 h 19774996"/>
              <a:gd name="connsiteX0-331" fmla="*/ 33482546 w 33482546"/>
              <a:gd name="connsiteY0-332" fmla="*/ 19790236 h 19790236"/>
              <a:gd name="connsiteX1-333" fmla="*/ 924487 w 33482546"/>
              <a:gd name="connsiteY1-334" fmla="*/ 19740571 h 19790236"/>
              <a:gd name="connsiteX2-335" fmla="*/ 0 w 33482546"/>
              <a:gd name="connsiteY2-336" fmla="*/ 18816084 h 19790236"/>
              <a:gd name="connsiteX3-337" fmla="*/ 0 w 33482546"/>
              <a:gd name="connsiteY3-338" fmla="*/ 934866 h 19790236"/>
              <a:gd name="connsiteX4-339" fmla="*/ 924487 w 33482546"/>
              <a:gd name="connsiteY4-340" fmla="*/ 10379 h 19790236"/>
              <a:gd name="connsiteX5-341" fmla="*/ 33411804 w 33482546"/>
              <a:gd name="connsiteY5-342" fmla="*/ 0 h 19790236"/>
              <a:gd name="connsiteX0-343" fmla="*/ 33421586 w 33421586"/>
              <a:gd name="connsiteY0-344" fmla="*/ 19790236 h 19790236"/>
              <a:gd name="connsiteX1-345" fmla="*/ 924487 w 33421586"/>
              <a:gd name="connsiteY1-346" fmla="*/ 19740571 h 19790236"/>
              <a:gd name="connsiteX2-347" fmla="*/ 0 w 33421586"/>
              <a:gd name="connsiteY2-348" fmla="*/ 18816084 h 19790236"/>
              <a:gd name="connsiteX3-349" fmla="*/ 0 w 33421586"/>
              <a:gd name="connsiteY3-350" fmla="*/ 934866 h 19790236"/>
              <a:gd name="connsiteX4-351" fmla="*/ 924487 w 33421586"/>
              <a:gd name="connsiteY4-352" fmla="*/ 10379 h 19790236"/>
              <a:gd name="connsiteX5-353" fmla="*/ 33411804 w 33421586"/>
              <a:gd name="connsiteY5-354" fmla="*/ 0 h 19790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3421586" h="19790236">
                <a:moveTo>
                  <a:pt x="33421586" y="19790236"/>
                </a:moveTo>
                <a:lnTo>
                  <a:pt x="924487" y="19740571"/>
                </a:lnTo>
                <a:cubicBezTo>
                  <a:pt x="413907" y="19740571"/>
                  <a:pt x="0" y="19326664"/>
                  <a:pt x="0" y="18816084"/>
                </a:cubicBezTo>
                <a:lnTo>
                  <a:pt x="0" y="934866"/>
                </a:lnTo>
                <a:cubicBezTo>
                  <a:pt x="0" y="424286"/>
                  <a:pt x="413907" y="10379"/>
                  <a:pt x="924487" y="10379"/>
                </a:cubicBezTo>
                <a:lnTo>
                  <a:pt x="33411804" y="0"/>
                </a:lnTo>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t>        </a:t>
            </a:r>
            <a:endParaRPr lang="zh-CN" altLang="en-US" sz="2400" dirty="0"/>
          </a:p>
        </p:txBody>
      </p:sp>
      <p:cxnSp>
        <p:nvCxnSpPr>
          <p:cNvPr id="12" name="直接连接符 11"/>
          <p:cNvCxnSpPr/>
          <p:nvPr/>
        </p:nvCxnSpPr>
        <p:spPr>
          <a:xfrm>
            <a:off x="1716193" y="2417868"/>
            <a:ext cx="5776807" cy="0"/>
          </a:xfrm>
          <a:prstGeom prst="line">
            <a:avLst/>
          </a:prstGeom>
          <a:ln>
            <a:solidFill>
              <a:srgbClr val="00655A"/>
            </a:solidFill>
          </a:ln>
        </p:spPr>
        <p:style>
          <a:lnRef idx="2">
            <a:schemeClr val="accent5"/>
          </a:lnRef>
          <a:fillRef idx="0">
            <a:schemeClr val="accent5"/>
          </a:fillRef>
          <a:effectRef idx="1">
            <a:schemeClr val="accent5"/>
          </a:effectRef>
          <a:fontRef idx="minor">
            <a:schemeClr val="tx1"/>
          </a:fontRef>
        </p:style>
      </p:cxnSp>
      <p:sp>
        <p:nvSpPr>
          <p:cNvPr id="9" name="文本框 8"/>
          <p:cNvSpPr txBox="1"/>
          <p:nvPr/>
        </p:nvSpPr>
        <p:spPr>
          <a:xfrm>
            <a:off x="1675342" y="895197"/>
            <a:ext cx="3392593" cy="829945"/>
          </a:xfrm>
          <a:prstGeom prst="rect">
            <a:avLst/>
          </a:prstGeom>
          <a:noFill/>
        </p:spPr>
        <p:txBody>
          <a:bodyPr wrap="square" rtlCol="0">
            <a:spAutoFit/>
          </a:bodyPr>
          <a:lstStyle/>
          <a:p>
            <a:r>
              <a:rPr lang="zh-CN" altLang="en-US" sz="4800" spc="1000" dirty="0">
                <a:latin typeface="等线" panose="02010600030101010101" pitchFamily="2" charset="-122"/>
                <a:ea typeface="等线" panose="02010600030101010101" pitchFamily="2" charset="-122"/>
              </a:rPr>
              <a:t>李艳</a:t>
            </a:r>
          </a:p>
        </p:txBody>
      </p:sp>
      <p:sp>
        <p:nvSpPr>
          <p:cNvPr id="10" name="文本框 9"/>
          <p:cNvSpPr txBox="1"/>
          <p:nvPr/>
        </p:nvSpPr>
        <p:spPr>
          <a:xfrm>
            <a:off x="1792605" y="1704975"/>
            <a:ext cx="5365750" cy="584775"/>
          </a:xfrm>
          <a:prstGeom prst="rect">
            <a:avLst/>
          </a:prstGeom>
          <a:noFill/>
        </p:spPr>
        <p:txBody>
          <a:bodyPr wrap="square" rtlCol="0">
            <a:spAutoFit/>
          </a:bodyPr>
          <a:lstStyle/>
          <a:p>
            <a:r>
              <a:rPr lang="zh-CN" altLang="en-US" sz="3200" kern="0" dirty="0">
                <a:latin typeface="等线" charset="0"/>
                <a:ea typeface="等线" panose="02010600030101010101" pitchFamily="2" charset="-122"/>
              </a:rPr>
              <a:t>副主任</a:t>
            </a:r>
            <a:r>
              <a:rPr lang="en-US" altLang="zh-CN" sz="3200" kern="0" dirty="0" smtClean="0">
                <a:solidFill>
                  <a:schemeClr val="tx1"/>
                </a:solidFill>
                <a:uFillTx/>
                <a:latin typeface="等线" charset="0"/>
                <a:ea typeface="等线" panose="02010600030101010101" pitchFamily="2" charset="-122"/>
              </a:rPr>
              <a:t> </a:t>
            </a:r>
            <a:r>
              <a:rPr lang="zh-CN" altLang="en-US" sz="3200" kern="0" dirty="0" smtClean="0">
                <a:solidFill>
                  <a:schemeClr val="tx1"/>
                </a:solidFill>
                <a:uFillTx/>
                <a:latin typeface="等线" charset="0"/>
                <a:ea typeface="等线" panose="02010600030101010101" pitchFamily="2" charset="-122"/>
              </a:rPr>
              <a:t>医</a:t>
            </a:r>
            <a:r>
              <a:rPr lang="en-US" altLang="zh-CN" sz="3200" kern="0" dirty="0" smtClean="0">
                <a:solidFill>
                  <a:schemeClr val="tx1"/>
                </a:solidFill>
                <a:uFillTx/>
                <a:latin typeface="等线" charset="0"/>
                <a:ea typeface="等线" panose="02010600030101010101" pitchFamily="2" charset="-122"/>
              </a:rPr>
              <a:t> </a:t>
            </a:r>
            <a:r>
              <a:rPr lang="zh-CN" altLang="en-US" sz="3200" kern="0" dirty="0" smtClean="0">
                <a:solidFill>
                  <a:schemeClr val="tx1"/>
                </a:solidFill>
                <a:uFillTx/>
                <a:latin typeface="等线" charset="0"/>
                <a:ea typeface="等线" panose="02010600030101010101" pitchFamily="2" charset="-122"/>
              </a:rPr>
              <a:t>师</a:t>
            </a:r>
            <a:endParaRPr lang="en-US" altLang="zh-CN" sz="3200" kern="0" dirty="0" smtClean="0">
              <a:solidFill>
                <a:schemeClr val="tx1"/>
              </a:solidFill>
              <a:uFillTx/>
              <a:latin typeface="等线" charset="0"/>
              <a:ea typeface="等线" panose="02010600030101010101" pitchFamily="2" charset="-122"/>
            </a:endParaRPr>
          </a:p>
        </p:txBody>
      </p:sp>
      <p:sp>
        <p:nvSpPr>
          <p:cNvPr id="11" name="文本框 10"/>
          <p:cNvSpPr txBox="1"/>
          <p:nvPr/>
        </p:nvSpPr>
        <p:spPr>
          <a:xfrm>
            <a:off x="1462318" y="2493433"/>
            <a:ext cx="7431641" cy="3477875"/>
          </a:xfrm>
          <a:prstGeom prst="rect">
            <a:avLst/>
          </a:prstGeom>
          <a:noFill/>
        </p:spPr>
        <p:txBody>
          <a:bodyPr wrap="square" rtlCol="0">
            <a:spAutoFit/>
          </a:bodyPr>
          <a:lstStyle/>
          <a:p>
            <a:pPr algn="just"/>
            <a:r>
              <a:rPr lang="en-US" altLang="zh-CN" sz="2000" dirty="0" smtClean="0">
                <a:latin typeface="微软雅黑" panose="020B0503020204020204" charset="-122"/>
                <a:ea typeface="微软雅黑" panose="020B0503020204020204" charset="-122"/>
                <a:cs typeface="微软雅黑" panose="020B0503020204020204" charset="-122"/>
              </a:rPr>
              <a:t>       </a:t>
            </a:r>
            <a:r>
              <a:rPr lang="zh-CN" altLang="en-US" sz="2000" dirty="0" smtClean="0">
                <a:latin typeface="微软雅黑" panose="020B0503020204020204" charset="-122"/>
                <a:ea typeface="微软雅黑" panose="020B0503020204020204" charset="-122"/>
                <a:cs typeface="微软雅黑" panose="020B0503020204020204" charset="-122"/>
              </a:rPr>
              <a:t>医学康复科主任。</a:t>
            </a:r>
            <a:r>
              <a:rPr lang="zh-CN" altLang="zh-CN" sz="2000" dirty="0" smtClean="0">
                <a:latin typeface="微软雅黑" panose="020B0503020204020204" charset="-122"/>
                <a:ea typeface="微软雅黑" panose="020B0503020204020204" charset="-122"/>
                <a:cs typeface="微软雅黑" panose="020B0503020204020204" charset="-122"/>
              </a:rPr>
              <a:t>毕业</a:t>
            </a:r>
            <a:r>
              <a:rPr lang="zh-CN" altLang="zh-CN" sz="2000" dirty="0">
                <a:latin typeface="微软雅黑" panose="020B0503020204020204" charset="-122"/>
                <a:ea typeface="微软雅黑" panose="020B0503020204020204" charset="-122"/>
                <a:cs typeface="微软雅黑" panose="020B0503020204020204" charset="-122"/>
              </a:rPr>
              <a:t>于武汉大学临床医学专业，从事外科临床工作</a:t>
            </a:r>
            <a:r>
              <a:rPr lang="en-US" altLang="zh-CN" sz="2000" dirty="0">
                <a:latin typeface="微软雅黑" panose="020B0503020204020204" charset="-122"/>
                <a:ea typeface="微软雅黑" panose="020B0503020204020204" charset="-122"/>
                <a:cs typeface="微软雅黑" panose="020B0503020204020204" charset="-122"/>
              </a:rPr>
              <a:t>19</a:t>
            </a:r>
            <a:r>
              <a:rPr lang="zh-CN" altLang="zh-CN" sz="2000" dirty="0">
                <a:latin typeface="微软雅黑" panose="020B0503020204020204" charset="-122"/>
                <a:ea typeface="微软雅黑" panose="020B0503020204020204" charset="-122"/>
                <a:cs typeface="微软雅黑" panose="020B0503020204020204" charset="-122"/>
              </a:rPr>
              <a:t>年余，曾在中建三局武汉中心医院外科、骨科、急诊科工作</a:t>
            </a:r>
            <a:r>
              <a:rPr lang="en-US" altLang="zh-CN" sz="2000" dirty="0">
                <a:latin typeface="微软雅黑" panose="020B0503020204020204" charset="-122"/>
                <a:ea typeface="微软雅黑" panose="020B0503020204020204" charset="-122"/>
                <a:cs typeface="微软雅黑" panose="020B0503020204020204" charset="-122"/>
              </a:rPr>
              <a:t>15</a:t>
            </a:r>
            <a:r>
              <a:rPr lang="zh-CN" altLang="zh-CN" sz="2000" dirty="0">
                <a:latin typeface="微软雅黑" panose="020B0503020204020204" charset="-122"/>
                <a:ea typeface="微软雅黑" panose="020B0503020204020204" charset="-122"/>
                <a:cs typeface="微软雅黑" panose="020B0503020204020204" charset="-122"/>
              </a:rPr>
              <a:t>年。</a:t>
            </a:r>
            <a:r>
              <a:rPr lang="en-US" altLang="zh-CN" sz="2000" dirty="0">
                <a:latin typeface="微软雅黑" panose="020B0503020204020204" charset="-122"/>
                <a:ea typeface="微软雅黑" panose="020B0503020204020204" charset="-122"/>
                <a:cs typeface="微软雅黑" panose="020B0503020204020204" charset="-122"/>
              </a:rPr>
              <a:t>2008</a:t>
            </a:r>
            <a:r>
              <a:rPr lang="zh-CN" altLang="zh-CN" sz="2000" dirty="0">
                <a:latin typeface="微软雅黑" panose="020B0503020204020204" charset="-122"/>
                <a:ea typeface="微软雅黑" panose="020B0503020204020204" charset="-122"/>
                <a:cs typeface="微软雅黑" panose="020B0503020204020204" charset="-122"/>
              </a:rPr>
              <a:t>年在湖北省人民医院骨科进修，主修关节镜；</a:t>
            </a:r>
            <a:r>
              <a:rPr lang="en-US" altLang="zh-CN" sz="2000" dirty="0">
                <a:latin typeface="微软雅黑" panose="020B0503020204020204" charset="-122"/>
                <a:ea typeface="微软雅黑" panose="020B0503020204020204" charset="-122"/>
                <a:cs typeface="微软雅黑" panose="020B0503020204020204" charset="-122"/>
              </a:rPr>
              <a:t>2011</a:t>
            </a:r>
            <a:r>
              <a:rPr lang="zh-CN" altLang="zh-CN" sz="2000" dirty="0">
                <a:latin typeface="微软雅黑" panose="020B0503020204020204" charset="-122"/>
                <a:ea typeface="微软雅黑" panose="020B0503020204020204" charset="-122"/>
                <a:cs typeface="微软雅黑" panose="020B0503020204020204" charset="-122"/>
              </a:rPr>
              <a:t>年在武汉市普爱医院疼痛科进修，主修颈腰椎间盘突出微创治疗；</a:t>
            </a:r>
            <a:r>
              <a:rPr lang="en-US" altLang="zh-CN" sz="2000" dirty="0">
                <a:latin typeface="微软雅黑" panose="020B0503020204020204" charset="-122"/>
                <a:ea typeface="微软雅黑" panose="020B0503020204020204" charset="-122"/>
                <a:cs typeface="微软雅黑" panose="020B0503020204020204" charset="-122"/>
              </a:rPr>
              <a:t>2016</a:t>
            </a:r>
            <a:r>
              <a:rPr lang="zh-CN" altLang="zh-CN" sz="2000" dirty="0">
                <a:latin typeface="微软雅黑" panose="020B0503020204020204" charset="-122"/>
                <a:ea typeface="微软雅黑" panose="020B0503020204020204" charset="-122"/>
                <a:cs typeface="微软雅黑" panose="020B0503020204020204" charset="-122"/>
              </a:rPr>
              <a:t>年在武汉大学中南医院血管外科进修，主修静脉曲张等血管性疾病微创手术。擅长骨科、普外科、血管外科、疼痛科等常见病、多发病的</a:t>
            </a:r>
            <a:r>
              <a:rPr lang="zh-CN" altLang="zh-CN" sz="2000" dirty="0" smtClean="0">
                <a:latin typeface="微软雅黑" panose="020B0503020204020204" charset="-122"/>
                <a:ea typeface="微软雅黑" panose="020B0503020204020204" charset="-122"/>
                <a:cs typeface="微软雅黑" panose="020B0503020204020204" charset="-122"/>
              </a:rPr>
              <a:t>诊治</a:t>
            </a:r>
            <a:r>
              <a:rPr lang="zh-CN" altLang="en-US" sz="2000" dirty="0" smtClean="0">
                <a:latin typeface="微软雅黑" panose="020B0503020204020204" charset="-122"/>
                <a:ea typeface="微软雅黑" panose="020B0503020204020204" charset="-122"/>
                <a:cs typeface="微软雅黑" panose="020B0503020204020204" charset="-122"/>
              </a:rPr>
              <a:t>。</a:t>
            </a:r>
            <a:endParaRPr lang="en-US" altLang="zh-CN" sz="2000" dirty="0" smtClean="0">
              <a:latin typeface="微软雅黑" panose="020B0503020204020204" charset="-122"/>
              <a:ea typeface="微软雅黑" panose="020B0503020204020204" charset="-122"/>
              <a:cs typeface="微软雅黑" panose="020B0503020204020204" charset="-122"/>
            </a:endParaRPr>
          </a:p>
          <a:p>
            <a:pPr algn="just"/>
            <a:endParaRPr lang="en-US" altLang="zh-CN" sz="2000" dirty="0" smtClean="0">
              <a:latin typeface="微软雅黑" panose="020B0503020204020204" charset="-122"/>
              <a:ea typeface="微软雅黑" panose="020B0503020204020204" charset="-122"/>
              <a:cs typeface="微软雅黑" panose="020B0503020204020204" charset="-122"/>
              <a:sym typeface="+mn-ea"/>
            </a:endParaRPr>
          </a:p>
          <a:p>
            <a:pPr algn="just"/>
            <a:r>
              <a:rPr lang="zh-CN" altLang="en-US" sz="2000" b="1" dirty="0" smtClean="0">
                <a:latin typeface="微软雅黑" panose="020B0503020204020204" charset="-122"/>
                <a:ea typeface="微软雅黑" panose="020B0503020204020204" charset="-122"/>
                <a:cs typeface="微软雅黑" panose="020B0503020204020204" charset="-122"/>
                <a:sym typeface="+mn-ea"/>
              </a:rPr>
              <a:t>坐</a:t>
            </a:r>
            <a:r>
              <a:rPr lang="zh-CN" altLang="en-US" sz="2000" b="1" dirty="0">
                <a:latin typeface="微软雅黑" panose="020B0503020204020204" charset="-122"/>
                <a:ea typeface="微软雅黑" panose="020B0503020204020204" charset="-122"/>
                <a:cs typeface="微软雅黑" panose="020B0503020204020204" charset="-122"/>
                <a:sym typeface="+mn-ea"/>
              </a:rPr>
              <a:t>诊</a:t>
            </a:r>
            <a:r>
              <a:rPr lang="zh-CN" altLang="en-US" sz="2000" b="1" dirty="0" smtClean="0">
                <a:latin typeface="微软雅黑" panose="020B0503020204020204" charset="-122"/>
                <a:ea typeface="微软雅黑" panose="020B0503020204020204" charset="-122"/>
                <a:cs typeface="微软雅黑" panose="020B0503020204020204" charset="-122"/>
                <a:sym typeface="+mn-ea"/>
              </a:rPr>
              <a:t>时间、科室</a:t>
            </a:r>
            <a:r>
              <a:rPr lang="zh-CN" altLang="en-US" sz="2000" b="1" dirty="0">
                <a:latin typeface="微软雅黑" panose="020B0503020204020204" charset="-122"/>
                <a:ea typeface="微软雅黑" panose="020B0503020204020204" charset="-122"/>
                <a:cs typeface="微软雅黑" panose="020B0503020204020204" charset="-122"/>
                <a:sym typeface="+mn-ea"/>
              </a:rPr>
              <a:t>：周四上午 西院骨科</a:t>
            </a:r>
            <a:r>
              <a:rPr lang="zh-CN" altLang="en-US" sz="2000" b="1" dirty="0" smtClean="0">
                <a:latin typeface="微软雅黑" panose="020B0503020204020204" charset="-122"/>
                <a:ea typeface="微软雅黑" panose="020B0503020204020204" charset="-122"/>
                <a:cs typeface="微软雅黑" panose="020B0503020204020204" charset="-122"/>
                <a:sym typeface="+mn-ea"/>
              </a:rPr>
              <a:t>专家门诊</a:t>
            </a:r>
            <a:endParaRPr lang="en-US" altLang="zh-CN" sz="2000" b="1" dirty="0" smtClean="0">
              <a:latin typeface="微软雅黑" panose="020B0503020204020204" charset="-122"/>
              <a:ea typeface="微软雅黑" panose="020B0503020204020204" charset="-122"/>
              <a:cs typeface="微软雅黑" panose="020B0503020204020204" charset="-122"/>
              <a:sym typeface="+mn-ea"/>
            </a:endParaRPr>
          </a:p>
          <a:p>
            <a:pPr algn="just"/>
            <a:r>
              <a:rPr lang="zh-CN" altLang="en-US" sz="2000" b="1" dirty="0" smtClean="0">
                <a:latin typeface="微软雅黑" panose="020B0503020204020204" charset="-122"/>
                <a:ea typeface="微软雅黑" panose="020B0503020204020204" charset="-122"/>
                <a:cs typeface="微软雅黑" panose="020B0503020204020204" charset="-122"/>
                <a:sym typeface="+mn-ea"/>
              </a:rPr>
              <a:t>                           周一下午</a:t>
            </a:r>
            <a:r>
              <a:rPr lang="en-US" altLang="zh-CN" sz="2000" b="1" dirty="0" smtClean="0">
                <a:latin typeface="微软雅黑" panose="020B0503020204020204" charset="-122"/>
                <a:ea typeface="微软雅黑" panose="020B0503020204020204" charset="-122"/>
                <a:cs typeface="微软雅黑" panose="020B0503020204020204" charset="-122"/>
                <a:sym typeface="+mn-ea"/>
              </a:rPr>
              <a:t> </a:t>
            </a:r>
            <a:r>
              <a:rPr lang="zh-CN" altLang="en-US" sz="2000" b="1" dirty="0" smtClean="0">
                <a:latin typeface="微软雅黑" panose="020B0503020204020204" charset="-122"/>
                <a:ea typeface="微软雅黑" panose="020B0503020204020204" charset="-122"/>
                <a:cs typeface="微软雅黑" panose="020B0503020204020204" charset="-122"/>
                <a:sym typeface="+mn-ea"/>
              </a:rPr>
              <a:t>东院骨科专家门诊</a:t>
            </a:r>
          </a:p>
          <a:p>
            <a:pPr algn="just"/>
            <a:r>
              <a:rPr lang="zh-CN" altLang="en-US"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smtClean="0">
                <a:latin typeface="微软雅黑" panose="020B0503020204020204" charset="-122"/>
                <a:ea typeface="微软雅黑" panose="020B0503020204020204" charset="-122"/>
                <a:cs typeface="微软雅黑" panose="020B0503020204020204" charset="-122"/>
                <a:sym typeface="+mn-ea"/>
              </a:rPr>
              <a:t>                          </a:t>
            </a:r>
            <a:endParaRPr lang="zh-CN" altLang="zh-CN" sz="2000" dirty="0">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4759" y="1506069"/>
            <a:ext cx="2458345" cy="3532095"/>
          </a:xfrm>
          <a:prstGeom prst="rect">
            <a:avLst/>
          </a:prstGeom>
        </p:spPr>
      </p:pic>
      <p:sp>
        <p:nvSpPr>
          <p:cNvPr id="13" name="文本框 12"/>
          <p:cNvSpPr txBox="1"/>
          <p:nvPr/>
        </p:nvSpPr>
        <p:spPr>
          <a:xfrm>
            <a:off x="748490" y="1704975"/>
            <a:ext cx="543560" cy="3416320"/>
          </a:xfrm>
          <a:prstGeom prst="rect">
            <a:avLst/>
          </a:prstGeom>
          <a:noFill/>
        </p:spPr>
        <p:txBody>
          <a:bodyPr wrap="square" rtlCol="0">
            <a:spAutoFit/>
          </a:bodyPr>
          <a:lstStyle/>
          <a:p>
            <a:r>
              <a:rPr lang="zh-CN" altLang="en-US" sz="3600" b="1" dirty="0" smtClean="0">
                <a:solidFill>
                  <a:srgbClr val="FFFF00"/>
                </a:solidFill>
                <a:latin typeface="微软雅黑" panose="020B0503020204020204" charset="-122"/>
                <a:ea typeface="微软雅黑" panose="020B0503020204020204" charset="-122"/>
              </a:rPr>
              <a:t>专科医师介绍</a:t>
            </a:r>
            <a:endParaRPr lang="zh-CN" altLang="en-US" sz="3600" b="1" dirty="0">
              <a:solidFill>
                <a:srgbClr val="FFFF00"/>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6404050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GY0YjgwOGQzNDg4NTQ4YmU1YzBhNmMyNTYyMzg5ZjEifQ=="/>
  <p:tag name="KSO_WPP_MARK_KEY" val="5140dad2-222b-4c48-b5eb-d3a0371c6e2e"/>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13,&quot;width&quot;:1018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2637</Words>
  <Application>Microsoft Office PowerPoint</Application>
  <PresentationFormat>宽屏</PresentationFormat>
  <Paragraphs>266</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等线</vt: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caiyilun</dc:creator>
  <cp:lastModifiedBy>DELL</cp:lastModifiedBy>
  <cp:revision>48</cp:revision>
  <dcterms:created xsi:type="dcterms:W3CDTF">2021-08-21T13:12:00Z</dcterms:created>
  <dcterms:modified xsi:type="dcterms:W3CDTF">2024-03-20T07:48:43Z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ICV">
    <vt:lpwstr>E7F12730E4F44C1791C4635CE6BF5B47</vt:lpwstr>
  </property>
</Properties>
</file>